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9" r:id="rId4"/>
    <p:sldId id="260" r:id="rId5"/>
    <p:sldId id="266" r:id="rId6"/>
    <p:sldId id="261" r:id="rId7"/>
    <p:sldId id="262" r:id="rId8"/>
    <p:sldId id="263" r:id="rId9"/>
    <p:sldId id="264" r:id="rId10"/>
    <p:sldId id="265" r:id="rId11"/>
    <p:sldId id="267"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479" autoAdjust="0"/>
  </p:normalViewPr>
  <p:slideViewPr>
    <p:cSldViewPr snapToGrid="0">
      <p:cViewPr varScale="1">
        <p:scale>
          <a:sx n="80" d="100"/>
          <a:sy n="80" d="100"/>
        </p:scale>
        <p:origin x="336"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0237D4-06C7-4948-8B8C-0257458206AD}" type="datetimeFigureOut">
              <a:rPr lang="sv-SE" smtClean="0"/>
              <a:t>2023-10-17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8C7C77-23F0-40DA-A2AA-3D856EB167FE}" type="slidenum">
              <a:rPr lang="sv-SE" smtClean="0"/>
              <a:t>‹#›</a:t>
            </a:fld>
            <a:endParaRPr lang="sv-SE"/>
          </a:p>
        </p:txBody>
      </p:sp>
    </p:spTree>
    <p:extLst>
      <p:ext uri="{BB962C8B-B14F-4D97-AF65-F5344CB8AC3E}">
        <p14:creationId xmlns:p14="http://schemas.microsoft.com/office/powerpoint/2010/main" val="206833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DA850F7B-2EC1-4BC3-B08E-DC788C46F2A2}" type="datetimeFigureOut">
              <a:rPr lang="sv-SE" smtClean="0"/>
              <a:t>2023-10-17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38008A9-0FBF-4126-8712-AAB42E3E90F4}" type="slidenum">
              <a:rPr lang="sv-SE" smtClean="0"/>
              <a:t>‹#›</a:t>
            </a:fld>
            <a:endParaRPr lang="sv-SE"/>
          </a:p>
        </p:txBody>
      </p:sp>
    </p:spTree>
    <p:extLst>
      <p:ext uri="{BB962C8B-B14F-4D97-AF65-F5344CB8AC3E}">
        <p14:creationId xmlns:p14="http://schemas.microsoft.com/office/powerpoint/2010/main" val="930655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A850F7B-2EC1-4BC3-B08E-DC788C46F2A2}" type="datetimeFigureOut">
              <a:rPr lang="sv-SE" smtClean="0"/>
              <a:t>2023-10-17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38008A9-0FBF-4126-8712-AAB42E3E90F4}" type="slidenum">
              <a:rPr lang="sv-SE" smtClean="0"/>
              <a:t>‹#›</a:t>
            </a:fld>
            <a:endParaRPr lang="sv-SE"/>
          </a:p>
        </p:txBody>
      </p:sp>
    </p:spTree>
    <p:extLst>
      <p:ext uri="{BB962C8B-B14F-4D97-AF65-F5344CB8AC3E}">
        <p14:creationId xmlns:p14="http://schemas.microsoft.com/office/powerpoint/2010/main" val="3955749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A850F7B-2EC1-4BC3-B08E-DC788C46F2A2}" type="datetimeFigureOut">
              <a:rPr lang="sv-SE" smtClean="0"/>
              <a:t>2023-10-17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38008A9-0FBF-4126-8712-AAB42E3E90F4}" type="slidenum">
              <a:rPr lang="sv-SE" smtClean="0"/>
              <a:t>‹#›</a:t>
            </a:fld>
            <a:endParaRPr lang="sv-SE"/>
          </a:p>
        </p:txBody>
      </p:sp>
    </p:spTree>
    <p:extLst>
      <p:ext uri="{BB962C8B-B14F-4D97-AF65-F5344CB8AC3E}">
        <p14:creationId xmlns:p14="http://schemas.microsoft.com/office/powerpoint/2010/main" val="2586862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A850F7B-2EC1-4BC3-B08E-DC788C46F2A2}" type="datetimeFigureOut">
              <a:rPr lang="sv-SE" smtClean="0"/>
              <a:t>2023-10-17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38008A9-0FBF-4126-8712-AAB42E3E90F4}" type="slidenum">
              <a:rPr lang="sv-SE" smtClean="0"/>
              <a:t>‹#›</a:t>
            </a:fld>
            <a:endParaRPr lang="sv-SE"/>
          </a:p>
        </p:txBody>
      </p:sp>
    </p:spTree>
    <p:extLst>
      <p:ext uri="{BB962C8B-B14F-4D97-AF65-F5344CB8AC3E}">
        <p14:creationId xmlns:p14="http://schemas.microsoft.com/office/powerpoint/2010/main" val="1548521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DA850F7B-2EC1-4BC3-B08E-DC788C46F2A2}" type="datetimeFigureOut">
              <a:rPr lang="sv-SE" smtClean="0"/>
              <a:t>2023-10-17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38008A9-0FBF-4126-8712-AAB42E3E90F4}" type="slidenum">
              <a:rPr lang="sv-SE" smtClean="0"/>
              <a:t>‹#›</a:t>
            </a:fld>
            <a:endParaRPr lang="sv-SE"/>
          </a:p>
        </p:txBody>
      </p:sp>
    </p:spTree>
    <p:extLst>
      <p:ext uri="{BB962C8B-B14F-4D97-AF65-F5344CB8AC3E}">
        <p14:creationId xmlns:p14="http://schemas.microsoft.com/office/powerpoint/2010/main" val="2299326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DA850F7B-2EC1-4BC3-B08E-DC788C46F2A2}" type="datetimeFigureOut">
              <a:rPr lang="sv-SE" smtClean="0"/>
              <a:t>2023-10-17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38008A9-0FBF-4126-8712-AAB42E3E90F4}" type="slidenum">
              <a:rPr lang="sv-SE" smtClean="0"/>
              <a:t>‹#›</a:t>
            </a:fld>
            <a:endParaRPr lang="sv-SE"/>
          </a:p>
        </p:txBody>
      </p:sp>
    </p:spTree>
    <p:extLst>
      <p:ext uri="{BB962C8B-B14F-4D97-AF65-F5344CB8AC3E}">
        <p14:creationId xmlns:p14="http://schemas.microsoft.com/office/powerpoint/2010/main" val="13309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DA850F7B-2EC1-4BC3-B08E-DC788C46F2A2}" type="datetimeFigureOut">
              <a:rPr lang="sv-SE" smtClean="0"/>
              <a:t>2023-10-17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138008A9-0FBF-4126-8712-AAB42E3E90F4}" type="slidenum">
              <a:rPr lang="sv-SE" smtClean="0"/>
              <a:t>‹#›</a:t>
            </a:fld>
            <a:endParaRPr lang="sv-SE"/>
          </a:p>
        </p:txBody>
      </p:sp>
    </p:spTree>
    <p:extLst>
      <p:ext uri="{BB962C8B-B14F-4D97-AF65-F5344CB8AC3E}">
        <p14:creationId xmlns:p14="http://schemas.microsoft.com/office/powerpoint/2010/main" val="319980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DA850F7B-2EC1-4BC3-B08E-DC788C46F2A2}" type="datetimeFigureOut">
              <a:rPr lang="sv-SE" smtClean="0"/>
              <a:t>2023-10-17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138008A9-0FBF-4126-8712-AAB42E3E90F4}" type="slidenum">
              <a:rPr lang="sv-SE" smtClean="0"/>
              <a:t>‹#›</a:t>
            </a:fld>
            <a:endParaRPr lang="sv-SE"/>
          </a:p>
        </p:txBody>
      </p:sp>
    </p:spTree>
    <p:extLst>
      <p:ext uri="{BB962C8B-B14F-4D97-AF65-F5344CB8AC3E}">
        <p14:creationId xmlns:p14="http://schemas.microsoft.com/office/powerpoint/2010/main" val="1617123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A850F7B-2EC1-4BC3-B08E-DC788C46F2A2}" type="datetimeFigureOut">
              <a:rPr lang="sv-SE" smtClean="0"/>
              <a:t>2023-10-17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138008A9-0FBF-4126-8712-AAB42E3E90F4}" type="slidenum">
              <a:rPr lang="sv-SE" smtClean="0"/>
              <a:t>‹#›</a:t>
            </a:fld>
            <a:endParaRPr lang="sv-SE"/>
          </a:p>
        </p:txBody>
      </p:sp>
    </p:spTree>
    <p:extLst>
      <p:ext uri="{BB962C8B-B14F-4D97-AF65-F5344CB8AC3E}">
        <p14:creationId xmlns:p14="http://schemas.microsoft.com/office/powerpoint/2010/main" val="1202259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DA850F7B-2EC1-4BC3-B08E-DC788C46F2A2}" type="datetimeFigureOut">
              <a:rPr lang="sv-SE" smtClean="0"/>
              <a:t>2023-10-17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38008A9-0FBF-4126-8712-AAB42E3E90F4}" type="slidenum">
              <a:rPr lang="sv-SE" smtClean="0"/>
              <a:t>‹#›</a:t>
            </a:fld>
            <a:endParaRPr lang="sv-SE"/>
          </a:p>
        </p:txBody>
      </p:sp>
    </p:spTree>
    <p:extLst>
      <p:ext uri="{BB962C8B-B14F-4D97-AF65-F5344CB8AC3E}">
        <p14:creationId xmlns:p14="http://schemas.microsoft.com/office/powerpoint/2010/main" val="3565616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DA850F7B-2EC1-4BC3-B08E-DC788C46F2A2}" type="datetimeFigureOut">
              <a:rPr lang="sv-SE" smtClean="0"/>
              <a:t>2023-10-17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38008A9-0FBF-4126-8712-AAB42E3E90F4}" type="slidenum">
              <a:rPr lang="sv-SE" smtClean="0"/>
              <a:t>‹#›</a:t>
            </a:fld>
            <a:endParaRPr lang="sv-SE"/>
          </a:p>
        </p:txBody>
      </p:sp>
    </p:spTree>
    <p:extLst>
      <p:ext uri="{BB962C8B-B14F-4D97-AF65-F5344CB8AC3E}">
        <p14:creationId xmlns:p14="http://schemas.microsoft.com/office/powerpoint/2010/main" val="2478118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850F7B-2EC1-4BC3-B08E-DC788C46F2A2}" type="datetimeFigureOut">
              <a:rPr lang="sv-SE" smtClean="0"/>
              <a:t>2023-10-17</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008A9-0FBF-4126-8712-AAB42E3E90F4}" type="slidenum">
              <a:rPr lang="sv-SE" smtClean="0"/>
              <a:t>‹#›</a:t>
            </a:fld>
            <a:endParaRPr lang="sv-SE"/>
          </a:p>
        </p:txBody>
      </p:sp>
    </p:spTree>
    <p:extLst>
      <p:ext uri="{BB962C8B-B14F-4D97-AF65-F5344CB8AC3E}">
        <p14:creationId xmlns:p14="http://schemas.microsoft.com/office/powerpoint/2010/main" val="381851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p:nvPr/>
        </p:nvPicPr>
        <p:blipFill>
          <a:blip r:embed="rId2"/>
          <a:stretch>
            <a:fillRect/>
          </a:stretch>
        </p:blipFill>
        <p:spPr>
          <a:xfrm>
            <a:off x="960670" y="363415"/>
            <a:ext cx="1759084" cy="382543"/>
          </a:xfrm>
          <a:prstGeom prst="rect">
            <a:avLst/>
          </a:prstGeom>
        </p:spPr>
      </p:pic>
      <p:pic>
        <p:nvPicPr>
          <p:cNvPr id="8" name="Bildobjekt 7"/>
          <p:cNvPicPr>
            <a:picLocks noChangeAspect="1"/>
          </p:cNvPicPr>
          <p:nvPr/>
        </p:nvPicPr>
        <p:blipFill>
          <a:blip r:embed="rId3"/>
          <a:stretch>
            <a:fillRect/>
          </a:stretch>
        </p:blipFill>
        <p:spPr>
          <a:xfrm rot="21278975">
            <a:off x="845395" y="1020135"/>
            <a:ext cx="2890855" cy="1414874"/>
          </a:xfrm>
          <a:prstGeom prst="rect">
            <a:avLst/>
          </a:prstGeom>
        </p:spPr>
      </p:pic>
      <p:pic>
        <p:nvPicPr>
          <p:cNvPr id="9" name="Picture 2" descr="https://samlingar.skellefteamuseum.se/files/fullsize/ff96b6ea2ed9c8642f854f806606ed9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94888">
            <a:off x="3857854" y="989839"/>
            <a:ext cx="2357225" cy="1557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images-bonnier.imgix.net/files/shi/production/2021/03/19002026/jul_pa_fattighuset-AUjw9KUwdT2TX2WMzDFAtg.jpg?auto=compress,format&amp;w=1024&amp;fit=fill&amp;crop=focalpoint&amp;ar=1:2%201024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63743">
            <a:off x="6451980" y="1022106"/>
            <a:ext cx="2394909" cy="1597385"/>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objekt 10"/>
          <p:cNvPicPr>
            <a:picLocks noChangeAspect="1"/>
          </p:cNvPicPr>
          <p:nvPr/>
        </p:nvPicPr>
        <p:blipFill>
          <a:blip r:embed="rId6"/>
          <a:stretch>
            <a:fillRect/>
          </a:stretch>
        </p:blipFill>
        <p:spPr>
          <a:xfrm rot="413450">
            <a:off x="9006125" y="1083557"/>
            <a:ext cx="2717997" cy="1523583"/>
          </a:xfrm>
          <a:prstGeom prst="rect">
            <a:avLst/>
          </a:prstGeom>
        </p:spPr>
      </p:pic>
      <p:pic>
        <p:nvPicPr>
          <p:cNvPr id="12" name="Bildobjekt 11"/>
          <p:cNvPicPr>
            <a:picLocks noChangeAspect="1"/>
          </p:cNvPicPr>
          <p:nvPr/>
        </p:nvPicPr>
        <p:blipFill>
          <a:blip r:embed="rId7"/>
          <a:stretch>
            <a:fillRect/>
          </a:stretch>
        </p:blipFill>
        <p:spPr>
          <a:xfrm rot="21387148">
            <a:off x="963861" y="4077513"/>
            <a:ext cx="2749958" cy="2005667"/>
          </a:xfrm>
          <a:prstGeom prst="rect">
            <a:avLst/>
          </a:prstGeom>
        </p:spPr>
      </p:pic>
      <p:pic>
        <p:nvPicPr>
          <p:cNvPr id="13" name="Bildobjekt 12"/>
          <p:cNvPicPr>
            <a:picLocks noChangeAspect="1"/>
          </p:cNvPicPr>
          <p:nvPr/>
        </p:nvPicPr>
        <p:blipFill>
          <a:blip r:embed="rId8"/>
          <a:stretch>
            <a:fillRect/>
          </a:stretch>
        </p:blipFill>
        <p:spPr>
          <a:xfrm rot="21346673">
            <a:off x="3798952" y="4143855"/>
            <a:ext cx="2570320" cy="1872982"/>
          </a:xfrm>
          <a:prstGeom prst="rect">
            <a:avLst/>
          </a:prstGeom>
        </p:spPr>
      </p:pic>
      <p:pic>
        <p:nvPicPr>
          <p:cNvPr id="14" name="Bildobjekt 13"/>
          <p:cNvPicPr>
            <a:picLocks noChangeAspect="1"/>
          </p:cNvPicPr>
          <p:nvPr/>
        </p:nvPicPr>
        <p:blipFill>
          <a:blip r:embed="rId9"/>
          <a:stretch>
            <a:fillRect/>
          </a:stretch>
        </p:blipFill>
        <p:spPr>
          <a:xfrm rot="367117">
            <a:off x="6586033" y="4033779"/>
            <a:ext cx="2367961" cy="1667901"/>
          </a:xfrm>
          <a:prstGeom prst="rect">
            <a:avLst/>
          </a:prstGeom>
        </p:spPr>
      </p:pic>
      <p:pic>
        <p:nvPicPr>
          <p:cNvPr id="15" name="Bildobjekt 14"/>
          <p:cNvPicPr>
            <a:picLocks noChangeAspect="1"/>
          </p:cNvPicPr>
          <p:nvPr/>
        </p:nvPicPr>
        <p:blipFill>
          <a:blip r:embed="rId10"/>
          <a:stretch>
            <a:fillRect/>
          </a:stretch>
        </p:blipFill>
        <p:spPr>
          <a:xfrm rot="400806">
            <a:off x="9065011" y="4107656"/>
            <a:ext cx="2600223" cy="1607527"/>
          </a:xfrm>
          <a:prstGeom prst="rect">
            <a:avLst/>
          </a:prstGeom>
        </p:spPr>
      </p:pic>
      <p:sp>
        <p:nvSpPr>
          <p:cNvPr id="5" name="textruta 4"/>
          <p:cNvSpPr txBox="1"/>
          <p:nvPr/>
        </p:nvSpPr>
        <p:spPr>
          <a:xfrm>
            <a:off x="1558275" y="2865292"/>
            <a:ext cx="8862646" cy="954107"/>
          </a:xfrm>
          <a:prstGeom prst="rect">
            <a:avLst/>
          </a:prstGeom>
          <a:noFill/>
        </p:spPr>
        <p:txBody>
          <a:bodyPr wrap="square" rtlCol="0">
            <a:spAutoFit/>
          </a:bodyPr>
          <a:lstStyle/>
          <a:p>
            <a:pPr algn="ctr"/>
            <a:r>
              <a:rPr lang="sv-SE" sz="2800" dirty="0" smtClean="0">
                <a:latin typeface="Arial" panose="020B0604020202020204" pitchFamily="34" charset="0"/>
                <a:cs typeface="Arial" panose="020B0604020202020204" pitchFamily="34" charset="0"/>
              </a:rPr>
              <a:t>Fattigstugor och fattighus i Sverige,</a:t>
            </a:r>
          </a:p>
          <a:p>
            <a:pPr algn="ctr"/>
            <a:r>
              <a:rPr lang="sv-SE" sz="2800" dirty="0" smtClean="0">
                <a:latin typeface="Arial" panose="020B0604020202020204" pitchFamily="34" charset="0"/>
                <a:cs typeface="Arial" panose="020B0604020202020204" pitchFamily="34" charset="0"/>
              </a:rPr>
              <a:t>samt fattigvård i gamla tider</a:t>
            </a:r>
            <a:endParaRPr lang="sv-SE" sz="2800" dirty="0">
              <a:latin typeface="Arial" panose="020B0604020202020204" pitchFamily="34" charset="0"/>
              <a:cs typeface="Arial" panose="020B0604020202020204" pitchFamily="34" charset="0"/>
            </a:endParaRPr>
          </a:p>
        </p:txBody>
      </p:sp>
      <p:sp>
        <p:nvSpPr>
          <p:cNvPr id="6" name="textruta 5"/>
          <p:cNvSpPr txBox="1"/>
          <p:nvPr/>
        </p:nvSpPr>
        <p:spPr>
          <a:xfrm>
            <a:off x="8532508" y="6166338"/>
            <a:ext cx="3575693" cy="430887"/>
          </a:xfrm>
          <a:prstGeom prst="rect">
            <a:avLst/>
          </a:prstGeom>
          <a:noFill/>
        </p:spPr>
        <p:txBody>
          <a:bodyPr wrap="square" rtlCol="0">
            <a:spAutoFit/>
          </a:bodyPr>
          <a:lstStyle/>
          <a:p>
            <a:r>
              <a:rPr lang="sv-SE" sz="1200" u="sng" dirty="0" smtClean="0">
                <a:latin typeface="Arial" panose="020B0604020202020204" pitchFamily="34" charset="0"/>
                <a:cs typeface="Arial" panose="020B0604020202020204" pitchFamily="34" charset="0"/>
              </a:rPr>
              <a:t>Källor: </a:t>
            </a:r>
            <a:r>
              <a:rPr lang="sv-SE" sz="1200" dirty="0" smtClean="0">
                <a:latin typeface="Arial" panose="020B0604020202020204" pitchFamily="34" charset="0"/>
                <a:cs typeface="Arial" panose="020B0604020202020204" pitchFamily="34" charset="0"/>
              </a:rPr>
              <a:t>Hans Högman, Riksarkivet, Wikipedia</a:t>
            </a:r>
          </a:p>
          <a:p>
            <a:endParaRPr lang="sv-S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2174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p:nvPr/>
        </p:nvPicPr>
        <p:blipFill>
          <a:blip r:embed="rId2"/>
          <a:stretch>
            <a:fillRect/>
          </a:stretch>
        </p:blipFill>
        <p:spPr>
          <a:xfrm>
            <a:off x="960670" y="267161"/>
            <a:ext cx="1770807" cy="358481"/>
          </a:xfrm>
          <a:prstGeom prst="rect">
            <a:avLst/>
          </a:prstGeom>
        </p:spPr>
      </p:pic>
      <p:sp>
        <p:nvSpPr>
          <p:cNvPr id="3" name="textruta 2"/>
          <p:cNvSpPr txBox="1"/>
          <p:nvPr/>
        </p:nvSpPr>
        <p:spPr>
          <a:xfrm>
            <a:off x="4174958" y="267161"/>
            <a:ext cx="6930189" cy="461665"/>
          </a:xfrm>
          <a:prstGeom prst="rect">
            <a:avLst/>
          </a:prstGeom>
          <a:noFill/>
        </p:spPr>
        <p:txBody>
          <a:bodyPr wrap="square" rtlCol="0">
            <a:spAutoFit/>
          </a:bodyPr>
          <a:lstStyle/>
          <a:p>
            <a:r>
              <a:rPr lang="sv-SE" sz="2400" b="1" dirty="0" smtClean="0">
                <a:latin typeface="Arial" panose="020B0604020202020204" pitchFamily="34" charset="0"/>
                <a:cs typeface="Arial" panose="020B0604020202020204" pitchFamily="34" charset="0"/>
              </a:rPr>
              <a:t>Försvarslösa / lösdrivare</a:t>
            </a:r>
            <a:endParaRPr lang="sv-SE" sz="2400" b="1" dirty="0">
              <a:latin typeface="Arial" panose="020B0604020202020204" pitchFamily="34" charset="0"/>
              <a:cs typeface="Arial" panose="020B0604020202020204" pitchFamily="34" charset="0"/>
            </a:endParaRPr>
          </a:p>
        </p:txBody>
      </p:sp>
      <p:sp>
        <p:nvSpPr>
          <p:cNvPr id="4" name="textruta 3"/>
          <p:cNvSpPr txBox="1"/>
          <p:nvPr/>
        </p:nvSpPr>
        <p:spPr>
          <a:xfrm>
            <a:off x="960670" y="1094874"/>
            <a:ext cx="10625741" cy="5078313"/>
          </a:xfrm>
          <a:prstGeom prst="rect">
            <a:avLst/>
          </a:prstGeom>
          <a:noFill/>
        </p:spPr>
        <p:txBody>
          <a:bodyPr wrap="square" rtlCol="0">
            <a:spAutoFit/>
          </a:bodyPr>
          <a:lstStyle/>
          <a:p>
            <a:r>
              <a:rPr lang="sv-SE" b="1" dirty="0">
                <a:latin typeface="Arial" panose="020B0604020202020204" pitchFamily="34" charset="0"/>
                <a:cs typeface="Arial" panose="020B0604020202020204" pitchFamily="34" charset="0"/>
              </a:rPr>
              <a:t>Att vara arbetslös betraktades som brottsligt </a:t>
            </a:r>
            <a:r>
              <a:rPr lang="sv-SE" dirty="0">
                <a:latin typeface="Arial" panose="020B0604020202020204" pitchFamily="34" charset="0"/>
                <a:cs typeface="Arial" panose="020B0604020202020204" pitchFamily="34" charset="0"/>
              </a:rPr>
              <a:t>och innebar omedelbar bestraffning i form av straffarbete. Denna stadga instiftades år 1664 </a:t>
            </a:r>
            <a:r>
              <a:rPr lang="sv-SE" u="sng" dirty="0">
                <a:latin typeface="Arial" panose="020B0604020202020204" pitchFamily="34" charset="0"/>
                <a:cs typeface="Arial" panose="020B0604020202020204" pitchFamily="34" charset="0"/>
              </a:rPr>
              <a:t>och utövades fram till 1926 </a:t>
            </a:r>
            <a:r>
              <a:rPr lang="sv-SE" dirty="0">
                <a:latin typeface="Arial" panose="020B0604020202020204" pitchFamily="34" charset="0"/>
                <a:cs typeface="Arial" panose="020B0604020202020204" pitchFamily="34" charset="0"/>
              </a:rPr>
              <a:t>med undantag av några revideringar. </a:t>
            </a:r>
            <a:r>
              <a:rPr lang="sv-SE" dirty="0" smtClean="0">
                <a:latin typeface="Arial" panose="020B0604020202020204" pitchFamily="34" charset="0"/>
                <a:cs typeface="Arial" panose="020B0604020202020204" pitchFamily="34" charset="0"/>
              </a:rPr>
              <a:t>Att </a:t>
            </a:r>
            <a:r>
              <a:rPr lang="sv-SE" dirty="0">
                <a:latin typeface="Arial" panose="020B0604020202020204" pitchFamily="34" charset="0"/>
                <a:cs typeface="Arial" panose="020B0604020202020204" pitchFamily="34" charset="0"/>
              </a:rPr>
              <a:t>vara fattig och driva runt i bygden (</a:t>
            </a:r>
            <a:r>
              <a:rPr lang="sv-SE" b="1" dirty="0">
                <a:latin typeface="Arial" panose="020B0604020202020204" pitchFamily="34" charset="0"/>
                <a:cs typeface="Arial" panose="020B0604020202020204" pitchFamily="34" charset="0"/>
              </a:rPr>
              <a:t>lösdriveri</a:t>
            </a:r>
            <a:r>
              <a:rPr lang="sv-SE" dirty="0">
                <a:latin typeface="Arial" panose="020B0604020202020204" pitchFamily="34" charset="0"/>
                <a:cs typeface="Arial" panose="020B0604020202020204" pitchFamily="34" charset="0"/>
              </a:rPr>
              <a:t>), dvs arbetslös, var således ett brott. Man betraktades då </a:t>
            </a:r>
            <a:r>
              <a:rPr lang="sv-SE" b="1" dirty="0">
                <a:latin typeface="Arial" panose="020B0604020202020204" pitchFamily="34" charset="0"/>
                <a:cs typeface="Arial" panose="020B0604020202020204" pitchFamily="34" charset="0"/>
              </a:rPr>
              <a:t>försvarslös </a:t>
            </a:r>
            <a:r>
              <a:rPr lang="sv-SE" dirty="0">
                <a:latin typeface="Arial" panose="020B0604020202020204" pitchFamily="34" charset="0"/>
                <a:cs typeface="Arial" panose="020B0604020202020204" pitchFamily="34" charset="0"/>
              </a:rPr>
              <a:t>och kunde dömas till </a:t>
            </a:r>
            <a:r>
              <a:rPr lang="sv-SE" b="1" dirty="0">
                <a:latin typeface="Arial" panose="020B0604020202020204" pitchFamily="34" charset="0"/>
                <a:cs typeface="Arial" panose="020B0604020202020204" pitchFamily="34" charset="0"/>
              </a:rPr>
              <a:t>straffarbete </a:t>
            </a:r>
            <a:r>
              <a:rPr lang="sv-SE" dirty="0">
                <a:latin typeface="Arial" panose="020B0604020202020204" pitchFamily="34" charset="0"/>
                <a:cs typeface="Arial" panose="020B0604020202020204" pitchFamily="34" charset="0"/>
              </a:rPr>
              <a:t>på tukthus. </a:t>
            </a:r>
            <a:endParaRPr lang="sv-SE" dirty="0" smtClean="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Med </a:t>
            </a:r>
            <a:r>
              <a:rPr lang="sv-SE" b="1" dirty="0">
                <a:latin typeface="Arial" panose="020B0604020202020204" pitchFamily="34" charset="0"/>
                <a:cs typeface="Arial" panose="020B0604020202020204" pitchFamily="34" charset="0"/>
              </a:rPr>
              <a:t>1885 års lösdriverilag </a:t>
            </a:r>
            <a:r>
              <a:rPr lang="sv-SE" dirty="0">
                <a:latin typeface="Arial" panose="020B0604020202020204" pitchFamily="34" charset="0"/>
                <a:cs typeface="Arial" panose="020B0604020202020204" pitchFamily="34" charset="0"/>
              </a:rPr>
              <a:t>skedde en avkriminalisering, och lösdrivare kunde i stället dömas till tvångsarbete, vilket samhället nu betraktade som en behandlingsinsats och inte ett straff. Man var då </a:t>
            </a:r>
            <a:r>
              <a:rPr lang="sv-SE" dirty="0" smtClean="0">
                <a:latin typeface="Arial" panose="020B0604020202020204" pitchFamily="34" charset="0"/>
                <a:cs typeface="Arial" panose="020B0604020202020204" pitchFamily="34" charset="0"/>
              </a:rPr>
              <a:t>försvarslös. Enligt </a:t>
            </a:r>
            <a:r>
              <a:rPr lang="sv-SE" dirty="0">
                <a:latin typeface="Arial" panose="020B0604020202020204" pitchFamily="34" charset="0"/>
                <a:cs typeface="Arial" panose="020B0604020202020204" pitchFamily="34" charset="0"/>
              </a:rPr>
              <a:t>1885 års lag innebar lösdriveri "</a:t>
            </a:r>
            <a:r>
              <a:rPr lang="sv-SE" i="1" dirty="0">
                <a:latin typeface="Arial" panose="020B0604020202020204" pitchFamily="34" charset="0"/>
                <a:cs typeface="Arial" panose="020B0604020202020204" pitchFamily="34" charset="0"/>
              </a:rPr>
              <a:t>underlåtenhet att ärligen försörja sig</a:t>
            </a:r>
            <a:r>
              <a:rPr lang="sv-SE" dirty="0">
                <a:latin typeface="Arial" panose="020B0604020202020204" pitchFamily="34" charset="0"/>
                <a:cs typeface="Arial" panose="020B0604020202020204" pitchFamily="34" charset="0"/>
              </a:rPr>
              <a:t>" </a:t>
            </a:r>
            <a:endParaRPr lang="sv-SE" dirty="0" smtClean="0">
              <a:latin typeface="Arial" panose="020B0604020202020204" pitchFamily="34" charset="0"/>
              <a:cs typeface="Arial" panose="020B0604020202020204" pitchFamily="34" charset="0"/>
            </a:endParaRPr>
          </a:p>
          <a:p>
            <a:r>
              <a:rPr lang="sv-SE" dirty="0" smtClean="0">
                <a:latin typeface="Arial" panose="020B0604020202020204" pitchFamily="34" charset="0"/>
                <a:cs typeface="Arial" panose="020B0604020202020204" pitchFamily="34" charset="0"/>
              </a:rPr>
              <a:t>En </a:t>
            </a:r>
            <a:r>
              <a:rPr lang="sv-SE" dirty="0">
                <a:latin typeface="Arial" panose="020B0604020202020204" pitchFamily="34" charset="0"/>
                <a:cs typeface="Arial" panose="020B0604020202020204" pitchFamily="34" charset="0"/>
              </a:rPr>
              <a:t>lösdrivare var "</a:t>
            </a:r>
            <a:r>
              <a:rPr lang="sv-SE" i="1" dirty="0">
                <a:latin typeface="Arial" panose="020B0604020202020204" pitchFamily="34" charset="0"/>
                <a:cs typeface="Arial" panose="020B0604020202020204" pitchFamily="34" charset="0"/>
              </a:rPr>
              <a:t>person som icke har fast bostad, fast anställning, medel till sitt uppehälle och som flyttar från ort till ort, försörjande sig med tillfälligt arbete, tiggeri och dylikt, landstrykare, vagabond, luffare</a:t>
            </a:r>
            <a:r>
              <a:rPr lang="sv-SE" dirty="0">
                <a:latin typeface="Arial" panose="020B0604020202020204" pitchFamily="34" charset="0"/>
                <a:cs typeface="Arial" panose="020B0604020202020204" pitchFamily="34" charset="0"/>
              </a:rPr>
              <a:t>". Lösdrivare/försvarslösa kunde enligt 1885 års lag dömas till </a:t>
            </a:r>
            <a:r>
              <a:rPr lang="sv-SE" dirty="0" smtClean="0">
                <a:latin typeface="Arial" panose="020B0604020202020204" pitchFamily="34" charset="0"/>
                <a:cs typeface="Arial" panose="020B0604020202020204" pitchFamily="34" charset="0"/>
              </a:rPr>
              <a:t>tvångsarbete.</a:t>
            </a:r>
          </a:p>
          <a:p>
            <a:endParaRPr lang="sv-SE" dirty="0"/>
          </a:p>
          <a:p>
            <a:pPr algn="ctr"/>
            <a:r>
              <a:rPr lang="sv-SE" dirty="0" smtClean="0"/>
              <a:t>----------------------------------------------------------</a:t>
            </a:r>
          </a:p>
          <a:p>
            <a:r>
              <a:rPr lang="sv-SE" i="1" u="sng" dirty="0" smtClean="0">
                <a:latin typeface="Arial" panose="020B0604020202020204" pitchFamily="34" charset="0"/>
                <a:cs typeface="Arial" panose="020B0604020202020204" pitchFamily="34" charset="0"/>
              </a:rPr>
              <a:t>Not: </a:t>
            </a:r>
            <a:r>
              <a:rPr lang="sv-SE" i="1" dirty="0" smtClean="0">
                <a:latin typeface="Arial" panose="020B0604020202020204" pitchFamily="34" charset="0"/>
                <a:cs typeface="Arial" panose="020B0604020202020204" pitchFamily="34" charset="0"/>
              </a:rPr>
              <a:t>Begreppen ”Obefintliga” eller ”På orten skrivna” i våra kyrkoböcker var ofta ett resultat av att många </a:t>
            </a:r>
            <a:r>
              <a:rPr lang="sv-SE" i="1" dirty="0">
                <a:latin typeface="Arial" panose="020B0604020202020204" pitchFamily="34" charset="0"/>
                <a:cs typeface="Arial" panose="020B0604020202020204" pitchFamily="34" charset="0"/>
              </a:rPr>
              <a:t>drog omkring utan flyttbetyg och </a:t>
            </a:r>
            <a:r>
              <a:rPr lang="sv-SE" i="1" dirty="0" smtClean="0">
                <a:latin typeface="Arial" panose="020B0604020202020204" pitchFamily="34" charset="0"/>
                <a:cs typeface="Arial" panose="020B0604020202020204" pitchFamily="34" charset="0"/>
              </a:rPr>
              <a:t>att en </a:t>
            </a:r>
            <a:r>
              <a:rPr lang="sv-SE" i="1" dirty="0">
                <a:latin typeface="Arial" panose="020B0604020202020204" pitchFamily="34" charset="0"/>
                <a:cs typeface="Arial" panose="020B0604020202020204" pitchFamily="34" charset="0"/>
              </a:rPr>
              <a:t>del </a:t>
            </a:r>
            <a:r>
              <a:rPr lang="sv-SE" i="1" dirty="0" smtClean="0">
                <a:latin typeface="Arial" panose="020B0604020202020204" pitchFamily="34" charset="0"/>
                <a:cs typeface="Arial" panose="020B0604020202020204" pitchFamily="34" charset="0"/>
              </a:rPr>
              <a:t>”rymde” </a:t>
            </a:r>
            <a:r>
              <a:rPr lang="sv-SE" i="1" dirty="0">
                <a:latin typeface="Arial" panose="020B0604020202020204" pitchFamily="34" charset="0"/>
                <a:cs typeface="Arial" panose="020B0604020202020204" pitchFamily="34" charset="0"/>
              </a:rPr>
              <a:t>till Amerika när den tiden kom. Då blev de skrivna ”på socknen” eller i </a:t>
            </a:r>
            <a:r>
              <a:rPr lang="sv-SE" i="1" dirty="0" smtClean="0">
                <a:latin typeface="Arial" panose="020B0604020202020204" pitchFamily="34" charset="0"/>
                <a:cs typeface="Arial" panose="020B0604020202020204" pitchFamily="34" charset="0"/>
              </a:rPr>
              <a:t>”obefintlighetsboken” </a:t>
            </a:r>
            <a:r>
              <a:rPr lang="sv-SE" i="1" dirty="0">
                <a:latin typeface="Arial" panose="020B0604020202020204" pitchFamily="34" charset="0"/>
                <a:cs typeface="Arial" panose="020B0604020202020204" pitchFamily="34" charset="0"/>
              </a:rPr>
              <a:t>tills prästen fick besked om en ny bostadsort. </a:t>
            </a:r>
            <a:r>
              <a:rPr lang="sv-SE" i="1" dirty="0" smtClean="0">
                <a:latin typeface="Arial" panose="020B0604020202020204" pitchFamily="34" charset="0"/>
                <a:cs typeface="Arial" panose="020B0604020202020204" pitchFamily="34" charset="0"/>
              </a:rPr>
              <a:t>Detta har ingen direkt koppling till äldre tiders fattigvård eller dess boendeformer.</a:t>
            </a:r>
          </a:p>
          <a:p>
            <a:endParaRPr lang="sv-SE"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70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p:nvPr/>
        </p:nvPicPr>
        <p:blipFill>
          <a:blip r:embed="rId2"/>
          <a:stretch>
            <a:fillRect/>
          </a:stretch>
        </p:blipFill>
        <p:spPr>
          <a:xfrm>
            <a:off x="960670" y="267161"/>
            <a:ext cx="1770807" cy="358481"/>
          </a:xfrm>
          <a:prstGeom prst="rect">
            <a:avLst/>
          </a:prstGeom>
        </p:spPr>
      </p:pic>
      <p:sp>
        <p:nvSpPr>
          <p:cNvPr id="3" name="textruta 2"/>
          <p:cNvSpPr txBox="1"/>
          <p:nvPr/>
        </p:nvSpPr>
        <p:spPr>
          <a:xfrm>
            <a:off x="720039" y="625642"/>
            <a:ext cx="10541519" cy="5632311"/>
          </a:xfrm>
          <a:prstGeom prst="rect">
            <a:avLst/>
          </a:prstGeom>
          <a:noFill/>
        </p:spPr>
        <p:txBody>
          <a:bodyPr wrap="square" rtlCol="0">
            <a:spAutoFit/>
          </a:bodyPr>
          <a:lstStyle/>
          <a:p>
            <a:pPr algn="ctr"/>
            <a:r>
              <a:rPr lang="sv-SE" sz="6000" dirty="0" smtClean="0">
                <a:latin typeface="Algerian" panose="04020705040A02060702" pitchFamily="82" charset="0"/>
              </a:rPr>
              <a:t>Nej, </a:t>
            </a:r>
          </a:p>
          <a:p>
            <a:pPr algn="ctr"/>
            <a:r>
              <a:rPr lang="sv-SE" sz="6000" dirty="0" smtClean="0">
                <a:latin typeface="Algerian" panose="04020705040A02060702" pitchFamily="82" charset="0"/>
              </a:rPr>
              <a:t>allt var inte alls bättre förr !</a:t>
            </a:r>
          </a:p>
          <a:p>
            <a:pPr algn="ctr"/>
            <a:endParaRPr lang="sv-SE" sz="6000" dirty="0" smtClean="0"/>
          </a:p>
          <a:p>
            <a:pPr algn="ctr"/>
            <a:endParaRPr lang="sv-SE" sz="6000" dirty="0"/>
          </a:p>
          <a:p>
            <a:pPr algn="ctr"/>
            <a:endParaRPr lang="sv-SE" sz="2000" dirty="0" smtClean="0"/>
          </a:p>
          <a:p>
            <a:pPr algn="r"/>
            <a:r>
              <a:rPr lang="sv-SE" sz="2000" dirty="0" smtClean="0"/>
              <a:t>2023-10-16 / Rolf Carlén</a:t>
            </a:r>
          </a:p>
          <a:p>
            <a:pPr algn="r"/>
            <a:endParaRPr lang="sv-SE" sz="2000" dirty="0"/>
          </a:p>
        </p:txBody>
      </p:sp>
      <p:pic>
        <p:nvPicPr>
          <p:cNvPr id="4" name="Bildobjekt 3"/>
          <p:cNvPicPr>
            <a:picLocks noChangeAspect="1"/>
          </p:cNvPicPr>
          <p:nvPr/>
        </p:nvPicPr>
        <p:blipFill>
          <a:blip r:embed="rId3"/>
          <a:stretch>
            <a:fillRect/>
          </a:stretch>
        </p:blipFill>
        <p:spPr>
          <a:xfrm>
            <a:off x="3886201" y="3497276"/>
            <a:ext cx="3975326" cy="2674923"/>
          </a:xfrm>
          <a:prstGeom prst="rect">
            <a:avLst/>
          </a:prstGeom>
        </p:spPr>
      </p:pic>
    </p:spTree>
    <p:extLst>
      <p:ext uri="{BB962C8B-B14F-4D97-AF65-F5344CB8AC3E}">
        <p14:creationId xmlns:p14="http://schemas.microsoft.com/office/powerpoint/2010/main" val="2051828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p:nvPr/>
        </p:nvPicPr>
        <p:blipFill>
          <a:blip r:embed="rId2"/>
          <a:stretch>
            <a:fillRect/>
          </a:stretch>
        </p:blipFill>
        <p:spPr>
          <a:xfrm>
            <a:off x="960670" y="363415"/>
            <a:ext cx="1770807" cy="426124"/>
          </a:xfrm>
          <a:prstGeom prst="rect">
            <a:avLst/>
          </a:prstGeom>
        </p:spPr>
      </p:pic>
      <p:sp>
        <p:nvSpPr>
          <p:cNvPr id="5" name="textruta 4"/>
          <p:cNvSpPr txBox="1"/>
          <p:nvPr/>
        </p:nvSpPr>
        <p:spPr>
          <a:xfrm>
            <a:off x="960670" y="1118937"/>
            <a:ext cx="10782151" cy="5078313"/>
          </a:xfrm>
          <a:prstGeom prst="rect">
            <a:avLst/>
          </a:prstGeom>
          <a:noFill/>
        </p:spPr>
        <p:txBody>
          <a:bodyPr wrap="square" rtlCol="0">
            <a:spAutoFit/>
          </a:bodyPr>
          <a:lstStyle/>
          <a:p>
            <a:r>
              <a:rPr lang="sv-SE" b="1" dirty="0">
                <a:latin typeface="Arial" panose="020B0604020202020204" pitchFamily="34" charset="0"/>
                <a:cs typeface="Arial" panose="020B0604020202020204" pitchFamily="34" charset="0"/>
              </a:rPr>
              <a:t>Fattigvård </a:t>
            </a:r>
            <a:endParaRPr lang="sv-SE" b="1" dirty="0" smtClean="0">
              <a:latin typeface="Arial" panose="020B0604020202020204" pitchFamily="34" charset="0"/>
              <a:cs typeface="Arial" panose="020B0604020202020204" pitchFamily="34" charset="0"/>
            </a:endParaRPr>
          </a:p>
          <a:p>
            <a:r>
              <a:rPr lang="sv-SE" dirty="0" smtClean="0">
                <a:latin typeface="Arial" panose="020B0604020202020204" pitchFamily="34" charset="0"/>
                <a:cs typeface="Arial" panose="020B0604020202020204" pitchFamily="34" charset="0"/>
              </a:rPr>
              <a:t>var </a:t>
            </a:r>
            <a:r>
              <a:rPr lang="sv-SE" dirty="0">
                <a:latin typeface="Arial" panose="020B0604020202020204" pitchFamily="34" charset="0"/>
                <a:cs typeface="Arial" panose="020B0604020202020204" pitchFamily="34" charset="0"/>
              </a:rPr>
              <a:t>gamla tiders omsorg från samhällets sida för fattiga personer som inte kunde försörja sig själva. </a:t>
            </a:r>
            <a:endParaRPr lang="sv-SE" dirty="0" smtClean="0">
              <a:latin typeface="Arial" panose="020B0604020202020204" pitchFamily="34" charset="0"/>
              <a:cs typeface="Arial" panose="020B0604020202020204" pitchFamily="34" charset="0"/>
            </a:endParaRPr>
          </a:p>
          <a:p>
            <a:r>
              <a:rPr lang="sv-SE" dirty="0" smtClean="0">
                <a:latin typeface="Arial" panose="020B0604020202020204" pitchFamily="34" charset="0"/>
                <a:cs typeface="Arial" panose="020B0604020202020204" pitchFamily="34" charset="0"/>
              </a:rPr>
              <a:t>De </a:t>
            </a:r>
            <a:r>
              <a:rPr lang="sv-SE" dirty="0">
                <a:latin typeface="Arial" panose="020B0604020202020204" pitchFamily="34" charset="0"/>
                <a:cs typeface="Arial" panose="020B0604020202020204" pitchFamily="34" charset="0"/>
              </a:rPr>
              <a:t>allra fattigaste fick bo i socknens </a:t>
            </a:r>
            <a:r>
              <a:rPr lang="sv-SE" b="1" dirty="0">
                <a:latin typeface="Arial" panose="020B0604020202020204" pitchFamily="34" charset="0"/>
                <a:cs typeface="Arial" panose="020B0604020202020204" pitchFamily="34" charset="0"/>
              </a:rPr>
              <a:t>fattigstuga</a:t>
            </a:r>
            <a:r>
              <a:rPr lang="sv-SE" dirty="0">
                <a:latin typeface="Arial" panose="020B0604020202020204" pitchFamily="34" charset="0"/>
                <a:cs typeface="Arial" panose="020B0604020202020204" pitchFamily="34" charset="0"/>
              </a:rPr>
              <a:t>, även kallat </a:t>
            </a:r>
            <a:r>
              <a:rPr lang="sv-SE" b="1" dirty="0">
                <a:latin typeface="Arial" panose="020B0604020202020204" pitchFamily="34" charset="0"/>
                <a:cs typeface="Arial" panose="020B0604020202020204" pitchFamily="34" charset="0"/>
              </a:rPr>
              <a:t>fattighus</a:t>
            </a:r>
            <a:r>
              <a:rPr lang="sv-SE" dirty="0">
                <a:latin typeface="Arial" panose="020B0604020202020204" pitchFamily="34" charset="0"/>
                <a:cs typeface="Arial" panose="020B0604020202020204" pitchFamily="34" charset="0"/>
              </a:rPr>
              <a:t>, där barn, gamla och handikappade fattighjon togs om hand, men även fick ta hand om varandra</a:t>
            </a:r>
            <a:r>
              <a:rPr lang="sv-SE" dirty="0" smtClean="0">
                <a:latin typeface="Arial" panose="020B0604020202020204" pitchFamily="34" charset="0"/>
                <a:cs typeface="Arial" panose="020B0604020202020204" pitchFamily="34" charset="0"/>
              </a:rPr>
              <a:t>.</a:t>
            </a:r>
          </a:p>
          <a:p>
            <a:endParaRPr lang="sv-SE" b="1" dirty="0"/>
          </a:p>
          <a:p>
            <a:r>
              <a:rPr lang="sv-SE" b="1" dirty="0" smtClean="0">
                <a:latin typeface="Arial" panose="020B0604020202020204" pitchFamily="34" charset="0"/>
                <a:cs typeface="Arial" panose="020B0604020202020204" pitchFamily="34" charset="0"/>
              </a:rPr>
              <a:t>Rotegång </a:t>
            </a:r>
          </a:p>
          <a:p>
            <a:r>
              <a:rPr lang="sv-SE" dirty="0" smtClean="0">
                <a:latin typeface="Arial" panose="020B0604020202020204" pitchFamily="34" charset="0"/>
                <a:cs typeface="Arial" panose="020B0604020202020204" pitchFamily="34" charset="0"/>
              </a:rPr>
              <a:t>eller </a:t>
            </a:r>
            <a:r>
              <a:rPr lang="sv-SE" dirty="0">
                <a:latin typeface="Arial" panose="020B0604020202020204" pitchFamily="34" charset="0"/>
                <a:cs typeface="Arial" panose="020B0604020202020204" pitchFamily="34" charset="0"/>
              </a:rPr>
              <a:t>kringgång, var ett system för att försörja de allra fattigaste i bondesamhället. De fattighjon </a:t>
            </a:r>
            <a:r>
              <a:rPr lang="sv-SE" dirty="0" smtClean="0">
                <a:latin typeface="Arial" panose="020B0604020202020204" pitchFamily="34" charset="0"/>
                <a:cs typeface="Arial" panose="020B0604020202020204" pitchFamily="34" charset="0"/>
              </a:rPr>
              <a:t>som inte </a:t>
            </a:r>
            <a:r>
              <a:rPr lang="sv-SE" dirty="0">
                <a:latin typeface="Arial" panose="020B0604020202020204" pitchFamily="34" charset="0"/>
                <a:cs typeface="Arial" panose="020B0604020202020204" pitchFamily="34" charset="0"/>
              </a:rPr>
              <a:t>kunde placeras på fattighus tilldelades en rotegång. Rotehjonet fick gå mellan gårdarna efter en uppgjord ordningsföljd. Rotehjonen skulle efter </a:t>
            </a:r>
            <a:r>
              <a:rPr lang="sv-SE" dirty="0" smtClean="0">
                <a:latin typeface="Arial" panose="020B0604020202020204" pitchFamily="34" charset="0"/>
                <a:cs typeface="Arial" panose="020B0604020202020204" pitchFamily="34" charset="0"/>
              </a:rPr>
              <a:t>förmåga hjälpa till och göra rätt för sig.</a:t>
            </a:r>
          </a:p>
          <a:p>
            <a:endParaRPr lang="sv-SE" dirty="0">
              <a:latin typeface="Arial" panose="020B0604020202020204" pitchFamily="34" charset="0"/>
              <a:cs typeface="Arial" panose="020B0604020202020204" pitchFamily="34" charset="0"/>
            </a:endParaRPr>
          </a:p>
          <a:p>
            <a:r>
              <a:rPr lang="sv-SE" b="1" dirty="0" smtClean="0">
                <a:latin typeface="Arial" panose="020B0604020202020204" pitchFamily="34" charset="0"/>
                <a:cs typeface="Arial" panose="020B0604020202020204" pitchFamily="34" charset="0"/>
              </a:rPr>
              <a:t>När började man uppföra fattighus?</a:t>
            </a:r>
          </a:p>
          <a:p>
            <a:r>
              <a:rPr lang="sv-SE" dirty="0" smtClean="0">
                <a:latin typeface="Arial" panose="020B0604020202020204" pitchFamily="34" charset="0"/>
                <a:cs typeface="Arial" panose="020B0604020202020204" pitchFamily="34" charset="0"/>
              </a:rPr>
              <a:t>Redan</a:t>
            </a:r>
            <a:r>
              <a:rPr lang="sv-SE" b="1" dirty="0" smtClean="0">
                <a:latin typeface="Arial" panose="020B0604020202020204" pitchFamily="34" charset="0"/>
                <a:cs typeface="Arial" panose="020B0604020202020204" pitchFamily="34" charset="0"/>
              </a:rPr>
              <a:t> 1571 </a:t>
            </a:r>
            <a:r>
              <a:rPr lang="sv-SE" dirty="0" smtClean="0">
                <a:latin typeface="Arial" panose="020B0604020202020204" pitchFamily="34" charset="0"/>
                <a:cs typeface="Arial" panose="020B0604020202020204" pitchFamily="34" charset="0"/>
              </a:rPr>
              <a:t>utfärdade kyrkan en förordning om uppförande av fattighus i församlingarna. </a:t>
            </a:r>
          </a:p>
          <a:p>
            <a:r>
              <a:rPr lang="sv-SE" dirty="0" smtClean="0">
                <a:latin typeface="Arial" panose="020B0604020202020204" pitchFamily="34" charset="0"/>
                <a:cs typeface="Arial" panose="020B0604020202020204" pitchFamily="34" charset="0"/>
              </a:rPr>
              <a:t>Enligt </a:t>
            </a:r>
            <a:r>
              <a:rPr lang="sv-SE" b="1" dirty="0" smtClean="0">
                <a:latin typeface="Arial" panose="020B0604020202020204" pitchFamily="34" charset="0"/>
                <a:cs typeface="Arial" panose="020B0604020202020204" pitchFamily="34" charset="0"/>
              </a:rPr>
              <a:t>1642</a:t>
            </a:r>
            <a:r>
              <a:rPr lang="sv-SE" dirty="0" smtClean="0">
                <a:latin typeface="Arial" panose="020B0604020202020204" pitchFamily="34" charset="0"/>
                <a:cs typeface="Arial" panose="020B0604020202020204" pitchFamily="34" charset="0"/>
              </a:rPr>
              <a:t> års kungliga förordning borde fattighus uppföras i runt om i de svenska socknarna såväl på landsbygden som i städerna. </a:t>
            </a:r>
          </a:p>
          <a:p>
            <a:r>
              <a:rPr lang="sv-SE" dirty="0" smtClean="0">
                <a:latin typeface="Arial" panose="020B0604020202020204" pitchFamily="34" charset="0"/>
                <a:cs typeface="Arial" panose="020B0604020202020204" pitchFamily="34" charset="0"/>
              </a:rPr>
              <a:t>Trots förordningar och sedermera </a:t>
            </a:r>
            <a:r>
              <a:rPr lang="sv-SE" b="1" dirty="0" smtClean="0">
                <a:latin typeface="Arial" panose="020B0604020202020204" pitchFamily="34" charset="0"/>
                <a:cs typeface="Arial" panose="020B0604020202020204" pitchFamily="34" charset="0"/>
              </a:rPr>
              <a:t>1734</a:t>
            </a:r>
            <a:r>
              <a:rPr lang="sv-SE" dirty="0" smtClean="0">
                <a:latin typeface="Arial" panose="020B0604020202020204" pitchFamily="34" charset="0"/>
                <a:cs typeface="Arial" panose="020B0604020202020204" pitchFamily="34" charset="0"/>
              </a:rPr>
              <a:t> års lag avstod dock många socknar från att bygga fattighus och förlitade sig istället på </a:t>
            </a:r>
            <a:r>
              <a:rPr lang="sv-SE" b="1" dirty="0" smtClean="0">
                <a:latin typeface="Arial" panose="020B0604020202020204" pitchFamily="34" charset="0"/>
                <a:cs typeface="Arial" panose="020B0604020202020204" pitchFamily="34" charset="0"/>
              </a:rPr>
              <a:t>inhysessystemet</a:t>
            </a:r>
            <a:r>
              <a:rPr lang="sv-SE" dirty="0" smtClean="0">
                <a:latin typeface="Arial" panose="020B0604020202020204" pitchFamily="34" charset="0"/>
                <a:cs typeface="Arial" panose="020B0604020202020204" pitchFamily="34" charset="0"/>
              </a:rPr>
              <a:t>. </a:t>
            </a:r>
          </a:p>
          <a:p>
            <a:r>
              <a:rPr lang="sv-SE" b="1" dirty="0" smtClean="0">
                <a:latin typeface="Arial" panose="020B0604020202020204" pitchFamily="34" charset="0"/>
                <a:cs typeface="Arial" panose="020B0604020202020204" pitchFamily="34" charset="0"/>
              </a:rPr>
              <a:t>1829</a:t>
            </a:r>
            <a:r>
              <a:rPr lang="sv-SE" dirty="0" smtClean="0">
                <a:latin typeface="Arial" panose="020B0604020202020204" pitchFamily="34" charset="0"/>
                <a:cs typeface="Arial" panose="020B0604020202020204" pitchFamily="34" charset="0"/>
              </a:rPr>
              <a:t> fanns det 1 279 fattighus på den svenska landsbygden vilket är ungefär i hälften av socknarna.</a:t>
            </a:r>
          </a:p>
          <a:p>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85490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 calcmode="lin" valueType="num">
                                      <p:cBhvr additive="base">
                                        <p:cTn id="24"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 calcmode="lin" valueType="num">
                                      <p:cBhvr additive="base">
                                        <p:cTn id="2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 calcmode="lin" valueType="num">
                                      <p:cBhvr additive="base">
                                        <p:cTn id="34"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anim calcmode="lin" valueType="num">
                                      <p:cBhvr additive="base">
                                        <p:cTn id="38"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 calcmode="lin" valueType="num">
                                      <p:cBhvr additive="base">
                                        <p:cTn id="4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5">
                                            <p:txEl>
                                              <p:pRg st="10" end="10"/>
                                            </p:txEl>
                                          </p:spTgt>
                                        </p:tgtEl>
                                        <p:attrNameLst>
                                          <p:attrName>style.visibility</p:attrName>
                                        </p:attrNameLst>
                                      </p:cBhvr>
                                      <p:to>
                                        <p:strVal val="visible"/>
                                      </p:to>
                                    </p:set>
                                    <p:anim calcmode="lin" valueType="num">
                                      <p:cBhvr additive="base">
                                        <p:cTn id="46"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5">
                                            <p:txEl>
                                              <p:pRg st="11" end="11"/>
                                            </p:txEl>
                                          </p:spTgt>
                                        </p:tgtEl>
                                        <p:attrNameLst>
                                          <p:attrName>style.visibility</p:attrName>
                                        </p:attrNameLst>
                                      </p:cBhvr>
                                      <p:to>
                                        <p:strVal val="visible"/>
                                      </p:to>
                                    </p:set>
                                    <p:anim calcmode="lin" valueType="num">
                                      <p:cBhvr additive="base">
                                        <p:cTn id="50"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p:nvPr/>
        </p:nvPicPr>
        <p:blipFill>
          <a:blip r:embed="rId2"/>
          <a:stretch>
            <a:fillRect/>
          </a:stretch>
        </p:blipFill>
        <p:spPr>
          <a:xfrm>
            <a:off x="960670" y="267162"/>
            <a:ext cx="1770807" cy="394575"/>
          </a:xfrm>
          <a:prstGeom prst="rect">
            <a:avLst/>
          </a:prstGeom>
        </p:spPr>
      </p:pic>
      <p:sp>
        <p:nvSpPr>
          <p:cNvPr id="5" name="textruta 4"/>
          <p:cNvSpPr txBox="1"/>
          <p:nvPr/>
        </p:nvSpPr>
        <p:spPr>
          <a:xfrm>
            <a:off x="874883" y="777507"/>
            <a:ext cx="10914498" cy="5878532"/>
          </a:xfrm>
          <a:prstGeom prst="rect">
            <a:avLst/>
          </a:prstGeom>
          <a:noFill/>
        </p:spPr>
        <p:txBody>
          <a:bodyPr wrap="square" rtlCol="0">
            <a:spAutoFit/>
          </a:bodyPr>
          <a:lstStyle/>
          <a:p>
            <a:endParaRPr lang="sv-SE" dirty="0" smtClean="0"/>
          </a:p>
          <a:p>
            <a:r>
              <a:rPr lang="sv-SE" b="1" dirty="0" smtClean="0">
                <a:latin typeface="Arial" panose="020B0604020202020204" pitchFamily="34" charset="0"/>
                <a:cs typeface="Arial" panose="020B0604020202020204" pitchFamily="34" charset="0"/>
              </a:rPr>
              <a:t>Kloster</a:t>
            </a:r>
            <a:r>
              <a:rPr lang="sv-SE" dirty="0" smtClean="0">
                <a:latin typeface="Arial" panose="020B0604020202020204" pitchFamily="34" charset="0"/>
                <a:cs typeface="Arial" panose="020B0604020202020204" pitchFamily="34" charset="0"/>
              </a:rPr>
              <a:t> Under medeltiden hade kyrkan ansvar för fattigvården och omsorgen. Det var en god gärning att hjälpa de fattiga. </a:t>
            </a:r>
          </a:p>
          <a:p>
            <a:endParaRPr lang="sv-SE" sz="800" b="1" dirty="0" smtClean="0">
              <a:latin typeface="Arial" panose="020B0604020202020204" pitchFamily="34" charset="0"/>
              <a:cs typeface="Arial" panose="020B0604020202020204" pitchFamily="34" charset="0"/>
            </a:endParaRPr>
          </a:p>
          <a:p>
            <a:r>
              <a:rPr lang="sv-SE" b="1" dirty="0" smtClean="0">
                <a:latin typeface="Arial" panose="020B0604020202020204" pitchFamily="34" charset="0"/>
                <a:cs typeface="Arial" panose="020B0604020202020204" pitchFamily="34" charset="0"/>
              </a:rPr>
              <a:t>Helgeandshus </a:t>
            </a:r>
            <a:r>
              <a:rPr lang="sv-SE" dirty="0" smtClean="0">
                <a:latin typeface="Arial" panose="020B0604020202020204" pitchFamily="34" charset="0"/>
                <a:cs typeface="Arial" panose="020B0604020202020204" pitchFamily="34" charset="0"/>
              </a:rPr>
              <a:t>var en kombination av ålderdomshem, fattigstuga och sjukhus. Helgeandshuset i Stockholm på 1300-1500-talen gav namn till dagens Helgeandsholmen.</a:t>
            </a:r>
          </a:p>
          <a:p>
            <a:endParaRPr lang="sv-SE" sz="800" dirty="0" smtClean="0">
              <a:latin typeface="Arial" panose="020B0604020202020204" pitchFamily="34" charset="0"/>
              <a:cs typeface="Arial" panose="020B0604020202020204" pitchFamily="34" charset="0"/>
            </a:endParaRPr>
          </a:p>
          <a:p>
            <a:r>
              <a:rPr lang="sv-SE" b="1" dirty="0" smtClean="0">
                <a:latin typeface="Arial" panose="020B0604020202020204" pitchFamily="34" charset="0"/>
                <a:cs typeface="Arial" panose="020B0604020202020204" pitchFamily="34" charset="0"/>
              </a:rPr>
              <a:t>Hospitalen</a:t>
            </a:r>
            <a:r>
              <a:rPr lang="sv-SE" dirty="0" smtClean="0">
                <a:latin typeface="Arial" panose="020B0604020202020204" pitchFamily="34" charset="0"/>
                <a:cs typeface="Arial" panose="020B0604020202020204" pitchFamily="34" charset="0"/>
              </a:rPr>
              <a:t> var en kombination av sjuk- och fattigvård. Större städer hade hospital som skapades på 1600-talet. Alla icke arbetsföra skulle tas in på hospital medan barn skulle till barnhus. </a:t>
            </a: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u="sng" dirty="0" smtClean="0">
                <a:latin typeface="Arial" panose="020B0604020202020204" pitchFamily="34" charset="0"/>
                <a:cs typeface="Arial" panose="020B0604020202020204" pitchFamily="34" charset="0"/>
              </a:rPr>
              <a:t>Allmänna Barnhuset </a:t>
            </a:r>
            <a:r>
              <a:rPr lang="sv-SE" dirty="0" smtClean="0">
                <a:latin typeface="Arial" panose="020B0604020202020204" pitchFamily="34" charset="0"/>
                <a:cs typeface="Arial" panose="020B0604020202020204" pitchFamily="34" charset="0"/>
              </a:rPr>
              <a:t>(tidigare Stora Barnhuset) fanns under åren 1623-1922 i Stockholm och var i början en del av hospitalen.</a:t>
            </a:r>
          </a:p>
          <a:p>
            <a:r>
              <a:rPr lang="sv-SE" dirty="0">
                <a:latin typeface="Arial" panose="020B0604020202020204" pitchFamily="34" charset="0"/>
                <a:cs typeface="Arial" panose="020B0604020202020204" pitchFamily="34" charset="0"/>
              </a:rPr>
              <a:t>Till hospitalen skulle, enligt 1642 års fattigvårdsförordning, intas fattiga och sjuka som saknade släktingar som kunde försörja dem </a:t>
            </a:r>
            <a:r>
              <a:rPr lang="sv-SE" dirty="0" smtClean="0">
                <a:latin typeface="Arial" panose="020B0604020202020204" pitchFamily="34" charset="0"/>
                <a:cs typeface="Arial" panose="020B0604020202020204" pitchFamily="34" charset="0"/>
              </a:rPr>
              <a:t>och dessutom personer med smittosamma sjukdomar</a:t>
            </a:r>
          </a:p>
          <a:p>
            <a:endParaRPr lang="sv-SE" dirty="0" smtClean="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a:p>
            <a:endParaRPr lang="sv-SE" dirty="0" smtClean="0">
              <a:latin typeface="Arial" panose="020B0604020202020204" pitchFamily="34" charset="0"/>
              <a:cs typeface="Arial" panose="020B0604020202020204" pitchFamily="34" charset="0"/>
            </a:endParaRPr>
          </a:p>
          <a:p>
            <a:endParaRPr lang="sv-SE" dirty="0" smtClean="0">
              <a:latin typeface="Arial" panose="020B0604020202020204" pitchFamily="34" charset="0"/>
              <a:cs typeface="Arial" panose="020B0604020202020204" pitchFamily="34" charset="0"/>
            </a:endParaRPr>
          </a:p>
          <a:p>
            <a:endParaRPr lang="sv-SE" dirty="0" smtClean="0">
              <a:latin typeface="Arial" panose="020B0604020202020204" pitchFamily="34" charset="0"/>
              <a:cs typeface="Arial" panose="020B0604020202020204" pitchFamily="34" charset="0"/>
            </a:endParaRPr>
          </a:p>
          <a:p>
            <a:endParaRPr lang="sv-SE" dirty="0"/>
          </a:p>
          <a:p>
            <a:endParaRPr lang="sv-SE" dirty="0" smtClean="0"/>
          </a:p>
          <a:p>
            <a:endParaRPr lang="sv-SE" dirty="0"/>
          </a:p>
          <a:p>
            <a:endParaRPr lang="sv-SE" dirty="0"/>
          </a:p>
        </p:txBody>
      </p:sp>
      <p:pic>
        <p:nvPicPr>
          <p:cNvPr id="6" name="Bildobjekt 5"/>
          <p:cNvPicPr>
            <a:picLocks noChangeAspect="1"/>
          </p:cNvPicPr>
          <p:nvPr/>
        </p:nvPicPr>
        <p:blipFill>
          <a:blip r:embed="rId3"/>
          <a:stretch>
            <a:fillRect/>
          </a:stretch>
        </p:blipFill>
        <p:spPr>
          <a:xfrm>
            <a:off x="4186014" y="4223207"/>
            <a:ext cx="3910798" cy="2081340"/>
          </a:xfrm>
          <a:prstGeom prst="rect">
            <a:avLst/>
          </a:prstGeom>
        </p:spPr>
      </p:pic>
      <p:sp>
        <p:nvSpPr>
          <p:cNvPr id="7" name="textruta 6"/>
          <p:cNvSpPr txBox="1"/>
          <p:nvPr/>
        </p:nvSpPr>
        <p:spPr>
          <a:xfrm>
            <a:off x="3922295" y="433009"/>
            <a:ext cx="7867086" cy="400110"/>
          </a:xfrm>
          <a:prstGeom prst="rect">
            <a:avLst/>
          </a:prstGeom>
          <a:noFill/>
        </p:spPr>
        <p:txBody>
          <a:bodyPr wrap="square" rtlCol="0">
            <a:spAutoFit/>
          </a:bodyPr>
          <a:lstStyle/>
          <a:p>
            <a:r>
              <a:rPr lang="sv-SE" sz="2000" b="1" dirty="0">
                <a:latin typeface="Arial" panose="020B0604020202020204" pitchFamily="34" charset="0"/>
                <a:cs typeface="Arial" panose="020B0604020202020204" pitchFamily="34" charset="0"/>
              </a:rPr>
              <a:t>Kloster, Helgeandshus och Hospital</a:t>
            </a:r>
          </a:p>
        </p:txBody>
      </p:sp>
    </p:spTree>
    <p:extLst>
      <p:ext uri="{BB962C8B-B14F-4D97-AF65-F5344CB8AC3E}">
        <p14:creationId xmlns:p14="http://schemas.microsoft.com/office/powerpoint/2010/main" val="78390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 calcmode="lin" valueType="num">
                                      <p:cBhvr additive="base">
                                        <p:cTn id="2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p:nvPr/>
        </p:nvPicPr>
        <p:blipFill>
          <a:blip r:embed="rId2"/>
          <a:stretch>
            <a:fillRect/>
          </a:stretch>
        </p:blipFill>
        <p:spPr>
          <a:xfrm>
            <a:off x="960670" y="267161"/>
            <a:ext cx="1770807" cy="358481"/>
          </a:xfrm>
          <a:prstGeom prst="rect">
            <a:avLst/>
          </a:prstGeom>
        </p:spPr>
      </p:pic>
      <p:sp>
        <p:nvSpPr>
          <p:cNvPr id="2" name="textruta 1"/>
          <p:cNvSpPr txBox="1"/>
          <p:nvPr/>
        </p:nvSpPr>
        <p:spPr>
          <a:xfrm>
            <a:off x="4499811" y="267162"/>
            <a:ext cx="4126831" cy="461665"/>
          </a:xfrm>
          <a:prstGeom prst="rect">
            <a:avLst/>
          </a:prstGeom>
          <a:noFill/>
        </p:spPr>
        <p:txBody>
          <a:bodyPr wrap="square" rtlCol="0">
            <a:spAutoFit/>
          </a:bodyPr>
          <a:lstStyle/>
          <a:p>
            <a:r>
              <a:rPr lang="sv-SE" sz="2400" b="1" dirty="0" smtClean="0">
                <a:latin typeface="Arial" panose="020B0604020202020204" pitchFamily="34" charset="0"/>
                <a:cs typeface="Arial" panose="020B0604020202020204" pitchFamily="34" charset="0"/>
              </a:rPr>
              <a:t>Fattigstugor och fattighus</a:t>
            </a:r>
            <a:endParaRPr lang="sv-SE" sz="2400" b="1" dirty="0">
              <a:latin typeface="Arial" panose="020B0604020202020204" pitchFamily="34" charset="0"/>
              <a:cs typeface="Arial" panose="020B0604020202020204" pitchFamily="34" charset="0"/>
            </a:endParaRPr>
          </a:p>
        </p:txBody>
      </p:sp>
      <p:sp>
        <p:nvSpPr>
          <p:cNvPr id="5" name="textruta 4"/>
          <p:cNvSpPr txBox="1"/>
          <p:nvPr/>
        </p:nvSpPr>
        <p:spPr>
          <a:xfrm>
            <a:off x="842211" y="1203158"/>
            <a:ext cx="11044990" cy="5016758"/>
          </a:xfrm>
          <a:prstGeom prst="rect">
            <a:avLst/>
          </a:prstGeom>
          <a:noFill/>
        </p:spPr>
        <p:txBody>
          <a:bodyPr wrap="square" rtlCol="0">
            <a:spAutoFit/>
          </a:bodyPr>
          <a:lstStyle/>
          <a:p>
            <a:r>
              <a:rPr lang="sv-SE" dirty="0" smtClean="0">
                <a:latin typeface="Arial" panose="020B0604020202020204" pitchFamily="34" charset="0"/>
                <a:cs typeface="Arial" panose="020B0604020202020204" pitchFamily="34" charset="0"/>
              </a:rPr>
              <a:t>Under 1700-talet började </a:t>
            </a:r>
            <a:r>
              <a:rPr lang="sv-SE" b="1" dirty="0" smtClean="0">
                <a:latin typeface="Arial" panose="020B0604020202020204" pitchFamily="34" charset="0"/>
                <a:cs typeface="Arial" panose="020B0604020202020204" pitchFamily="34" charset="0"/>
              </a:rPr>
              <a:t>Fattigstugor</a:t>
            </a:r>
            <a:r>
              <a:rPr lang="sv-SE" dirty="0" smtClean="0">
                <a:latin typeface="Arial" panose="020B0604020202020204" pitchFamily="34" charset="0"/>
                <a:cs typeface="Arial" panose="020B0604020202020204" pitchFamily="34" charset="0"/>
              </a:rPr>
              <a:t> (sockengårdar) byggas nära sockenkyrkan, men flertalet byggdes under 1700- och 1800-talet och placerades då mer avsides - kanske för att man då skämdes över företeelsen. Utbyggnaden gick i början trögt eftersom bönderna föredrog en kombination av in- och utackorderingssystem, ofta med fattigvårdsauktioner av fattighjonen. </a:t>
            </a:r>
          </a:p>
          <a:p>
            <a:r>
              <a:rPr lang="sv-SE" dirty="0" smtClean="0">
                <a:latin typeface="Arial" panose="020B0604020202020204" pitchFamily="34" charset="0"/>
                <a:cs typeface="Arial" panose="020B0604020202020204" pitchFamily="34" charset="0"/>
              </a:rPr>
              <a:t>Fattighusen finansierades med avgifter.</a:t>
            </a:r>
          </a:p>
          <a:p>
            <a:endParaRPr lang="sv-SE" sz="800" dirty="0" smtClean="0">
              <a:latin typeface="Arial" panose="020B0604020202020204" pitchFamily="34" charset="0"/>
              <a:cs typeface="Arial" panose="020B0604020202020204" pitchFamily="34" charset="0"/>
            </a:endParaRPr>
          </a:p>
          <a:p>
            <a:r>
              <a:rPr lang="sv-SE" dirty="0" smtClean="0">
                <a:latin typeface="Arial" panose="020B0604020202020204" pitchFamily="34" charset="0"/>
                <a:cs typeface="Arial" panose="020B0604020202020204" pitchFamily="34" charset="0"/>
              </a:rPr>
              <a:t>Alternativet var </a:t>
            </a:r>
            <a:r>
              <a:rPr lang="sv-SE" b="1" dirty="0" smtClean="0">
                <a:latin typeface="Arial" panose="020B0604020202020204" pitchFamily="34" charset="0"/>
                <a:cs typeface="Arial" panose="020B0604020202020204" pitchFamily="34" charset="0"/>
              </a:rPr>
              <a:t>Rotegång</a:t>
            </a:r>
            <a:r>
              <a:rPr lang="sv-SE" dirty="0" smtClean="0">
                <a:latin typeface="Arial" panose="020B0604020202020204" pitchFamily="34" charset="0"/>
                <a:cs typeface="Arial" panose="020B0604020202020204" pitchFamily="34" charset="0"/>
              </a:rPr>
              <a:t> där rotehjonen gick runt mellan gårdarna där de i tur och ordning fick kost och logi hos socknens bönder, under några dagar vid varje gård. Rotegång ersattes successivt av fattigstugor och upphörde 1918.</a:t>
            </a:r>
          </a:p>
          <a:p>
            <a:endParaRPr lang="sv-SE" sz="800" dirty="0" smtClean="0">
              <a:latin typeface="Arial" panose="020B0604020202020204" pitchFamily="34" charset="0"/>
              <a:cs typeface="Arial" panose="020B0604020202020204" pitchFamily="34" charset="0"/>
            </a:endParaRPr>
          </a:p>
          <a:p>
            <a:r>
              <a:rPr lang="sv-SE" dirty="0" smtClean="0">
                <a:latin typeface="Arial" panose="020B0604020202020204" pitchFamily="34" charset="0"/>
                <a:cs typeface="Arial" panose="020B0604020202020204" pitchFamily="34" charset="0"/>
              </a:rPr>
              <a:t>Till fattighjonen räknades de arbetsoförmögna t.ex. fysiskt eller psykiskt funktionshindrade, gamla, barn utan anhöriga som kunde ta hand om dem, samt de som var helt utfattiga och fick fattigunderstöd av socknen. Om mannen dog upphörde intäkten.</a:t>
            </a:r>
          </a:p>
          <a:p>
            <a:endParaRPr lang="sv-SE" sz="800" dirty="0">
              <a:latin typeface="Arial" panose="020B0604020202020204" pitchFamily="34" charset="0"/>
              <a:cs typeface="Arial" panose="020B0604020202020204" pitchFamily="34" charset="0"/>
            </a:endParaRPr>
          </a:p>
          <a:p>
            <a:r>
              <a:rPr lang="sv-SE" dirty="0" smtClean="0">
                <a:latin typeface="Arial" panose="020B0604020202020204" pitchFamily="34" charset="0"/>
                <a:cs typeface="Arial" panose="020B0604020202020204" pitchFamily="34" charset="0"/>
              </a:rPr>
              <a:t>Även i större städer inrättades fattighus. Stockholms stadsförsamlingar köpte redan 1751 Sabbatsberg för att ordna en gemensam fattigvård, och flera fattighus byggdes.</a:t>
            </a:r>
          </a:p>
          <a:p>
            <a:endParaRPr lang="sv-SE" sz="800"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Under nödåren på 1860-talet fanns 3,5 milj. innevånare i Sverige varav c:a 217 000 var fattighjon.</a:t>
            </a:r>
          </a:p>
          <a:p>
            <a:endParaRPr lang="sv-SE" dirty="0" smtClean="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868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 calcmode="lin" valueType="num">
                                      <p:cBhvr additive="base">
                                        <p:cTn id="2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 calcmode="lin" valueType="num">
                                      <p:cBhvr additive="base">
                                        <p:cTn id="3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p:nvPr/>
        </p:nvPicPr>
        <p:blipFill>
          <a:blip r:embed="rId2"/>
          <a:stretch>
            <a:fillRect/>
          </a:stretch>
        </p:blipFill>
        <p:spPr>
          <a:xfrm>
            <a:off x="960670" y="267161"/>
            <a:ext cx="1770807" cy="358481"/>
          </a:xfrm>
          <a:prstGeom prst="rect">
            <a:avLst/>
          </a:prstGeom>
        </p:spPr>
      </p:pic>
      <p:sp>
        <p:nvSpPr>
          <p:cNvPr id="3" name="textruta 2"/>
          <p:cNvSpPr txBox="1"/>
          <p:nvPr/>
        </p:nvSpPr>
        <p:spPr>
          <a:xfrm>
            <a:off x="3489158" y="267161"/>
            <a:ext cx="7279105" cy="461665"/>
          </a:xfrm>
          <a:prstGeom prst="rect">
            <a:avLst/>
          </a:prstGeom>
          <a:noFill/>
        </p:spPr>
        <p:txBody>
          <a:bodyPr wrap="square" rtlCol="0">
            <a:spAutoFit/>
          </a:bodyPr>
          <a:lstStyle/>
          <a:p>
            <a:r>
              <a:rPr lang="sv-SE" sz="2400" b="1" dirty="0" smtClean="0">
                <a:latin typeface="Arial" panose="020B0604020202020204" pitchFamily="34" charset="0"/>
                <a:cs typeface="Arial" panose="020B0604020202020204" pitchFamily="34" charset="0"/>
              </a:rPr>
              <a:t>Matsedel på Sabbatsbergs Fattighus 1866</a:t>
            </a:r>
            <a:endParaRPr lang="sv-SE" sz="2400" b="1" dirty="0">
              <a:latin typeface="Arial" panose="020B0604020202020204" pitchFamily="34" charset="0"/>
              <a:cs typeface="Arial" panose="020B0604020202020204" pitchFamily="34" charset="0"/>
            </a:endParaRPr>
          </a:p>
        </p:txBody>
      </p:sp>
      <p:pic>
        <p:nvPicPr>
          <p:cNvPr id="4" name="Bildobjekt 3"/>
          <p:cNvPicPr>
            <a:picLocks noChangeAspect="1"/>
          </p:cNvPicPr>
          <p:nvPr/>
        </p:nvPicPr>
        <p:blipFill>
          <a:blip r:embed="rId3"/>
          <a:stretch>
            <a:fillRect/>
          </a:stretch>
        </p:blipFill>
        <p:spPr>
          <a:xfrm>
            <a:off x="250807" y="728826"/>
            <a:ext cx="9697452" cy="5922421"/>
          </a:xfrm>
          <a:prstGeom prst="rect">
            <a:avLst/>
          </a:prstGeom>
        </p:spPr>
      </p:pic>
      <p:pic>
        <p:nvPicPr>
          <p:cNvPr id="6" name="Bildobjekt 5"/>
          <p:cNvPicPr>
            <a:picLocks noChangeAspect="1"/>
          </p:cNvPicPr>
          <p:nvPr/>
        </p:nvPicPr>
        <p:blipFill>
          <a:blip r:embed="rId4"/>
          <a:stretch>
            <a:fillRect/>
          </a:stretch>
        </p:blipFill>
        <p:spPr>
          <a:xfrm>
            <a:off x="9948260" y="3007436"/>
            <a:ext cx="2146602" cy="2170857"/>
          </a:xfrm>
          <a:prstGeom prst="rect">
            <a:avLst/>
          </a:prstGeom>
        </p:spPr>
      </p:pic>
    </p:spTree>
    <p:extLst>
      <p:ext uri="{BB962C8B-B14F-4D97-AF65-F5344CB8AC3E}">
        <p14:creationId xmlns:p14="http://schemas.microsoft.com/office/powerpoint/2010/main" val="3694862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p:nvPr/>
        </p:nvPicPr>
        <p:blipFill>
          <a:blip r:embed="rId2"/>
          <a:stretch>
            <a:fillRect/>
          </a:stretch>
        </p:blipFill>
        <p:spPr>
          <a:xfrm>
            <a:off x="960670" y="267161"/>
            <a:ext cx="1770807" cy="358481"/>
          </a:xfrm>
          <a:prstGeom prst="rect">
            <a:avLst/>
          </a:prstGeom>
        </p:spPr>
      </p:pic>
      <p:sp>
        <p:nvSpPr>
          <p:cNvPr id="3" name="textruta 2"/>
          <p:cNvSpPr txBox="1"/>
          <p:nvPr/>
        </p:nvSpPr>
        <p:spPr>
          <a:xfrm>
            <a:off x="3380874" y="267161"/>
            <a:ext cx="7904747" cy="461665"/>
          </a:xfrm>
          <a:prstGeom prst="rect">
            <a:avLst/>
          </a:prstGeom>
          <a:noFill/>
        </p:spPr>
        <p:txBody>
          <a:bodyPr wrap="square" rtlCol="0">
            <a:spAutoFit/>
          </a:bodyPr>
          <a:lstStyle/>
          <a:p>
            <a:r>
              <a:rPr lang="sv-SE" sz="2400" b="1" dirty="0" smtClean="0">
                <a:latin typeface="Arial" panose="020B0604020202020204" pitchFamily="34" charset="0"/>
                <a:cs typeface="Arial" panose="020B0604020202020204" pitchFamily="34" charset="0"/>
              </a:rPr>
              <a:t>Arbetshus, Försörjningsinrättningar och Arbetshem</a:t>
            </a:r>
            <a:endParaRPr lang="sv-SE" sz="2400" b="1" dirty="0">
              <a:latin typeface="Arial" panose="020B0604020202020204" pitchFamily="34" charset="0"/>
              <a:cs typeface="Arial" panose="020B0604020202020204" pitchFamily="34" charset="0"/>
            </a:endParaRPr>
          </a:p>
        </p:txBody>
      </p:sp>
      <p:sp>
        <p:nvSpPr>
          <p:cNvPr id="5" name="textruta 4"/>
          <p:cNvSpPr txBox="1"/>
          <p:nvPr/>
        </p:nvSpPr>
        <p:spPr>
          <a:xfrm>
            <a:off x="960670" y="1034716"/>
            <a:ext cx="10830277" cy="2554545"/>
          </a:xfrm>
          <a:prstGeom prst="rect">
            <a:avLst/>
          </a:prstGeom>
          <a:noFill/>
        </p:spPr>
        <p:txBody>
          <a:bodyPr wrap="square" rtlCol="0">
            <a:spAutoFit/>
          </a:bodyPr>
          <a:lstStyle/>
          <a:p>
            <a:r>
              <a:rPr lang="sv-SE" b="1" dirty="0" smtClean="0">
                <a:latin typeface="Arial" panose="020B0604020202020204" pitchFamily="34" charset="0"/>
                <a:cs typeface="Arial" panose="020B0604020202020204" pitchFamily="34" charset="0"/>
              </a:rPr>
              <a:t>Arbetshus</a:t>
            </a:r>
            <a:r>
              <a:rPr lang="sv-SE" dirty="0" smtClean="0">
                <a:latin typeface="Arial" panose="020B0604020202020204" pitchFamily="34" charset="0"/>
                <a:cs typeface="Arial" panose="020B0604020202020204" pitchFamily="34" charset="0"/>
              </a:rPr>
              <a:t> inrättades redan på 1700-talet i de större städerna för att ge praktisk utbildning och sysselsättning åt de arbetslösa. Arbetshus kunde kombineras med hospital. I Stockholm fanns flera arbetshus från 1700-talet till början av 1900-talet.</a:t>
            </a:r>
          </a:p>
          <a:p>
            <a:endParaRPr lang="sv-SE" sz="800" dirty="0">
              <a:latin typeface="Arial" panose="020B0604020202020204" pitchFamily="34" charset="0"/>
              <a:cs typeface="Arial" panose="020B0604020202020204" pitchFamily="34" charset="0"/>
            </a:endParaRPr>
          </a:p>
          <a:p>
            <a:r>
              <a:rPr lang="sv-SE" b="1" dirty="0" smtClean="0">
                <a:latin typeface="Arial" panose="020B0604020202020204" pitchFamily="34" charset="0"/>
                <a:cs typeface="Arial" panose="020B0604020202020204" pitchFamily="34" charset="0"/>
              </a:rPr>
              <a:t>Försörjningsinrättningar</a:t>
            </a:r>
            <a:r>
              <a:rPr lang="sv-SE" dirty="0" smtClean="0">
                <a:latin typeface="Arial" panose="020B0604020202020204" pitchFamily="34" charset="0"/>
                <a:cs typeface="Arial" panose="020B0604020202020204" pitchFamily="34" charset="0"/>
              </a:rPr>
              <a:t> var anstalter för vård och inhysande av fattiga i större städer. </a:t>
            </a:r>
          </a:p>
          <a:p>
            <a:r>
              <a:rPr lang="sv-SE" dirty="0" smtClean="0">
                <a:latin typeface="Arial" panose="020B0604020202020204" pitchFamily="34" charset="0"/>
                <a:cs typeface="Arial" panose="020B0604020202020204" pitchFamily="34" charset="0"/>
              </a:rPr>
              <a:t>Allmänna försörjningsinrättningen för kvinnor i Stockholm (Grubbens) fanns från 1860 och ombildades år 1926 till S:t Eriks Sjukhus.</a:t>
            </a:r>
          </a:p>
          <a:p>
            <a:endParaRPr lang="sv-SE" sz="800" dirty="0">
              <a:latin typeface="Arial" panose="020B0604020202020204" pitchFamily="34" charset="0"/>
              <a:cs typeface="Arial" panose="020B0604020202020204" pitchFamily="34" charset="0"/>
            </a:endParaRPr>
          </a:p>
          <a:p>
            <a:r>
              <a:rPr lang="sv-SE" b="1" dirty="0" smtClean="0">
                <a:latin typeface="Arial" panose="020B0604020202020204" pitchFamily="34" charset="0"/>
                <a:cs typeface="Arial" panose="020B0604020202020204" pitchFamily="34" charset="0"/>
              </a:rPr>
              <a:t>Arbetshem</a:t>
            </a:r>
            <a:r>
              <a:rPr lang="sv-SE" dirty="0" smtClean="0">
                <a:latin typeface="Arial" panose="020B0604020202020204" pitchFamily="34" charset="0"/>
                <a:cs typeface="Arial" panose="020B0604020202020204" pitchFamily="34" charset="0"/>
              </a:rPr>
              <a:t> inrättades 1918 i vissa större städer för vissa arbetsföra personer över 18 år som behövde anstaltsvård men inte passade in på ålderdomshem, försörjningshem eller vårdhem.  </a:t>
            </a:r>
            <a:endParaRPr lang="sv-SE" dirty="0">
              <a:latin typeface="Arial" panose="020B0604020202020204" pitchFamily="34" charset="0"/>
              <a:cs typeface="Arial" panose="020B0604020202020204" pitchFamily="34" charset="0"/>
            </a:endParaRPr>
          </a:p>
        </p:txBody>
      </p:sp>
      <p:pic>
        <p:nvPicPr>
          <p:cNvPr id="6" name="Bildobjekt 5"/>
          <p:cNvPicPr>
            <a:picLocks noChangeAspect="1"/>
          </p:cNvPicPr>
          <p:nvPr/>
        </p:nvPicPr>
        <p:blipFill>
          <a:blip r:embed="rId3"/>
          <a:stretch>
            <a:fillRect/>
          </a:stretch>
        </p:blipFill>
        <p:spPr>
          <a:xfrm>
            <a:off x="4590192" y="4398719"/>
            <a:ext cx="3335431" cy="2016381"/>
          </a:xfrm>
          <a:prstGeom prst="rect">
            <a:avLst/>
          </a:prstGeom>
        </p:spPr>
      </p:pic>
      <p:pic>
        <p:nvPicPr>
          <p:cNvPr id="7" name="Bildobjekt 6"/>
          <p:cNvPicPr>
            <a:picLocks noChangeAspect="1"/>
          </p:cNvPicPr>
          <p:nvPr/>
        </p:nvPicPr>
        <p:blipFill>
          <a:blip r:embed="rId4"/>
          <a:stretch>
            <a:fillRect/>
          </a:stretch>
        </p:blipFill>
        <p:spPr>
          <a:xfrm>
            <a:off x="960670" y="4054344"/>
            <a:ext cx="3518050" cy="2069729"/>
          </a:xfrm>
          <a:prstGeom prst="rect">
            <a:avLst/>
          </a:prstGeom>
        </p:spPr>
      </p:pic>
      <p:pic>
        <p:nvPicPr>
          <p:cNvPr id="8" name="Bildobjekt 7"/>
          <p:cNvPicPr>
            <a:picLocks noChangeAspect="1"/>
          </p:cNvPicPr>
          <p:nvPr/>
        </p:nvPicPr>
        <p:blipFill>
          <a:blip r:embed="rId5"/>
          <a:stretch>
            <a:fillRect/>
          </a:stretch>
        </p:blipFill>
        <p:spPr>
          <a:xfrm>
            <a:off x="8037095" y="4054344"/>
            <a:ext cx="3248526" cy="2202247"/>
          </a:xfrm>
          <a:prstGeom prst="rect">
            <a:avLst/>
          </a:prstGeom>
        </p:spPr>
      </p:pic>
    </p:spTree>
    <p:extLst>
      <p:ext uri="{BB962C8B-B14F-4D97-AF65-F5344CB8AC3E}">
        <p14:creationId xmlns:p14="http://schemas.microsoft.com/office/powerpoint/2010/main" val="395497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p:nvPr/>
        </p:nvPicPr>
        <p:blipFill>
          <a:blip r:embed="rId2"/>
          <a:stretch>
            <a:fillRect/>
          </a:stretch>
        </p:blipFill>
        <p:spPr>
          <a:xfrm>
            <a:off x="960670" y="267161"/>
            <a:ext cx="1770807" cy="358481"/>
          </a:xfrm>
          <a:prstGeom prst="rect">
            <a:avLst/>
          </a:prstGeom>
        </p:spPr>
      </p:pic>
      <p:sp>
        <p:nvSpPr>
          <p:cNvPr id="4" name="textruta 3"/>
          <p:cNvSpPr txBox="1"/>
          <p:nvPr/>
        </p:nvSpPr>
        <p:spPr>
          <a:xfrm>
            <a:off x="4439654" y="267161"/>
            <a:ext cx="6448926" cy="461665"/>
          </a:xfrm>
          <a:prstGeom prst="rect">
            <a:avLst/>
          </a:prstGeom>
          <a:noFill/>
        </p:spPr>
        <p:txBody>
          <a:bodyPr wrap="square" rtlCol="0">
            <a:spAutoFit/>
          </a:bodyPr>
          <a:lstStyle/>
          <a:p>
            <a:r>
              <a:rPr lang="sv-SE" sz="2400" b="1" dirty="0" smtClean="0">
                <a:latin typeface="Arial" panose="020B0604020202020204" pitchFamily="34" charset="0"/>
                <a:cs typeface="Arial" panose="020B0604020202020204" pitchFamily="34" charset="0"/>
              </a:rPr>
              <a:t>Rotegång och rotehjon</a:t>
            </a:r>
            <a:endParaRPr lang="sv-SE" sz="2400" b="1" dirty="0">
              <a:latin typeface="Arial" panose="020B0604020202020204" pitchFamily="34" charset="0"/>
              <a:cs typeface="Arial" panose="020B0604020202020204" pitchFamily="34" charset="0"/>
            </a:endParaRPr>
          </a:p>
        </p:txBody>
      </p:sp>
      <p:sp>
        <p:nvSpPr>
          <p:cNvPr id="5" name="textruta 4"/>
          <p:cNvSpPr txBox="1"/>
          <p:nvPr/>
        </p:nvSpPr>
        <p:spPr>
          <a:xfrm>
            <a:off x="960670" y="1082842"/>
            <a:ext cx="10601677" cy="3693319"/>
          </a:xfrm>
          <a:prstGeom prst="rect">
            <a:avLst/>
          </a:prstGeom>
          <a:noFill/>
        </p:spPr>
        <p:txBody>
          <a:bodyPr wrap="square" rtlCol="0">
            <a:spAutoFit/>
          </a:bodyPr>
          <a:lstStyle/>
          <a:p>
            <a:r>
              <a:rPr lang="sv-SE" b="1" dirty="0">
                <a:latin typeface="Arial" panose="020B0604020202020204" pitchFamily="34" charset="0"/>
                <a:cs typeface="Arial" panose="020B0604020202020204" pitchFamily="34" charset="0"/>
              </a:rPr>
              <a:t>Rotegång</a:t>
            </a:r>
            <a:r>
              <a:rPr lang="sv-SE" dirty="0">
                <a:latin typeface="Arial" panose="020B0604020202020204" pitchFamily="34" charset="0"/>
                <a:cs typeface="Arial" panose="020B0604020202020204" pitchFamily="34" charset="0"/>
              </a:rPr>
              <a:t> var ett system att försörja de allra fattigaste som inte kunde placeras på fattighus.</a:t>
            </a:r>
          </a:p>
          <a:p>
            <a:endParaRPr lang="sv-SE" dirty="0" smtClean="0">
              <a:latin typeface="Arial" panose="020B0604020202020204" pitchFamily="34" charset="0"/>
              <a:cs typeface="Arial" panose="020B0604020202020204" pitchFamily="34" charset="0"/>
            </a:endParaRPr>
          </a:p>
          <a:p>
            <a:r>
              <a:rPr lang="sv-SE" dirty="0" smtClean="0">
                <a:latin typeface="Arial" panose="020B0604020202020204" pitchFamily="34" charset="0"/>
                <a:cs typeface="Arial" panose="020B0604020202020204" pitchFamily="34" charset="0"/>
              </a:rPr>
              <a:t>De</a:t>
            </a:r>
            <a:r>
              <a:rPr lang="sv-SE" dirty="0">
                <a:latin typeface="Arial" panose="020B0604020202020204" pitchFamily="34" charset="0"/>
                <a:cs typeface="Arial" panose="020B0604020202020204" pitchFamily="34" charset="0"/>
              </a:rPr>
              <a:t> </a:t>
            </a:r>
            <a:r>
              <a:rPr lang="sv-SE" dirty="0" smtClean="0">
                <a:latin typeface="Arial" panose="020B0604020202020204" pitchFamily="34" charset="0"/>
                <a:cs typeface="Arial" panose="020B0604020202020204" pitchFamily="34" charset="0"/>
              </a:rPr>
              <a:t>fattighjon</a:t>
            </a:r>
            <a:r>
              <a:rPr lang="sv-SE" dirty="0">
                <a:latin typeface="Arial" panose="020B0604020202020204" pitchFamily="34" charset="0"/>
                <a:cs typeface="Arial" panose="020B0604020202020204" pitchFamily="34" charset="0"/>
              </a:rPr>
              <a:t> som inte kunde placeras på </a:t>
            </a:r>
            <a:r>
              <a:rPr lang="sv-SE" dirty="0" smtClean="0">
                <a:latin typeface="Arial" panose="020B0604020202020204" pitchFamily="34" charset="0"/>
                <a:cs typeface="Arial" panose="020B0604020202020204" pitchFamily="34" charset="0"/>
              </a:rPr>
              <a:t>fattighus</a:t>
            </a:r>
            <a:r>
              <a:rPr lang="sv-SE" dirty="0">
                <a:latin typeface="Arial" panose="020B0604020202020204" pitchFamily="34" charset="0"/>
                <a:cs typeface="Arial" panose="020B0604020202020204" pitchFamily="34" charset="0"/>
              </a:rPr>
              <a:t> tilldelades en rotegång. </a:t>
            </a:r>
            <a:r>
              <a:rPr lang="sv-SE" b="1" dirty="0" smtClean="0">
                <a:latin typeface="Arial" panose="020B0604020202020204" pitchFamily="34" charset="0"/>
                <a:cs typeface="Arial" panose="020B0604020202020204" pitchFamily="34" charset="0"/>
              </a:rPr>
              <a:t>Rotehjonet</a:t>
            </a:r>
            <a:r>
              <a:rPr lang="sv-SE" b="1" dirty="0">
                <a:latin typeface="Arial" panose="020B0604020202020204" pitchFamily="34" charset="0"/>
                <a:cs typeface="Arial" panose="020B0604020202020204" pitchFamily="34" charset="0"/>
              </a:rPr>
              <a:t> </a:t>
            </a:r>
            <a:r>
              <a:rPr lang="sv-SE" dirty="0">
                <a:latin typeface="Arial" panose="020B0604020202020204" pitchFamily="34" charset="0"/>
                <a:cs typeface="Arial" panose="020B0604020202020204" pitchFamily="34" charset="0"/>
              </a:rPr>
              <a:t>fick därefter gå </a:t>
            </a:r>
            <a:r>
              <a:rPr lang="sv-SE" dirty="0" smtClean="0">
                <a:latin typeface="Arial" panose="020B0604020202020204" pitchFamily="34" charset="0"/>
                <a:cs typeface="Arial" panose="020B0604020202020204" pitchFamily="34" charset="0"/>
              </a:rPr>
              <a:t>eller skjutsas mellan </a:t>
            </a:r>
            <a:r>
              <a:rPr lang="sv-SE" dirty="0">
                <a:latin typeface="Arial" panose="020B0604020202020204" pitchFamily="34" charset="0"/>
                <a:cs typeface="Arial" panose="020B0604020202020204" pitchFamily="34" charset="0"/>
              </a:rPr>
              <a:t>gårdarna efter en uppgjord ordningsföljd. Ett antal </a:t>
            </a:r>
            <a:r>
              <a:rPr lang="sv-SE" dirty="0" smtClean="0">
                <a:latin typeface="Arial" panose="020B0604020202020204" pitchFamily="34" charset="0"/>
                <a:cs typeface="Arial" panose="020B0604020202020204" pitchFamily="34" charset="0"/>
              </a:rPr>
              <a:t>gårdar som </a:t>
            </a:r>
            <a:r>
              <a:rPr lang="sv-SE" dirty="0">
                <a:latin typeface="Arial" panose="020B0604020202020204" pitchFamily="34" charset="0"/>
                <a:cs typeface="Arial" panose="020B0604020202020204" pitchFamily="34" charset="0"/>
              </a:rPr>
              <a:t>ingick i </a:t>
            </a:r>
            <a:r>
              <a:rPr lang="sv-SE" dirty="0" smtClean="0">
                <a:latin typeface="Arial" panose="020B0604020202020204" pitchFamily="34" charset="0"/>
                <a:cs typeface="Arial" panose="020B0604020202020204" pitchFamily="34" charset="0"/>
              </a:rPr>
              <a:t>en rote, </a:t>
            </a:r>
          </a:p>
          <a:p>
            <a:r>
              <a:rPr lang="sv-SE" dirty="0" smtClean="0">
                <a:latin typeface="Arial" panose="020B0604020202020204" pitchFamily="34" charset="0"/>
                <a:cs typeface="Arial" panose="020B0604020202020204" pitchFamily="34" charset="0"/>
              </a:rPr>
              <a:t>ofta 5-6 st. hade </a:t>
            </a:r>
            <a:r>
              <a:rPr lang="sv-SE" dirty="0">
                <a:latin typeface="Arial" panose="020B0604020202020204" pitchFamily="34" charset="0"/>
                <a:cs typeface="Arial" panose="020B0604020202020204" pitchFamily="34" charset="0"/>
              </a:rPr>
              <a:t>gemensam skyldighet att stå för mat och logi, och i viss mån vård. </a:t>
            </a:r>
            <a:endParaRPr lang="sv-SE" dirty="0" smtClean="0">
              <a:latin typeface="Arial" panose="020B0604020202020204" pitchFamily="34" charset="0"/>
              <a:cs typeface="Arial" panose="020B0604020202020204" pitchFamily="34" charset="0"/>
            </a:endParaRPr>
          </a:p>
          <a:p>
            <a:r>
              <a:rPr lang="sv-SE" dirty="0" smtClean="0">
                <a:latin typeface="Arial" panose="020B0604020202020204" pitchFamily="34" charset="0"/>
                <a:cs typeface="Arial" panose="020B0604020202020204" pitchFamily="34" charset="0"/>
              </a:rPr>
              <a:t>Hjonen </a:t>
            </a:r>
            <a:r>
              <a:rPr lang="sv-SE" dirty="0">
                <a:latin typeface="Arial" panose="020B0604020202020204" pitchFamily="34" charset="0"/>
                <a:cs typeface="Arial" panose="020B0604020202020204" pitchFamily="34" charset="0"/>
              </a:rPr>
              <a:t>skulle efter förmåga hjälpa till och göra rätt för sig</a:t>
            </a:r>
            <a:r>
              <a:rPr lang="sv-SE" dirty="0" smtClean="0">
                <a:latin typeface="Arial" panose="020B0604020202020204" pitchFamily="34" charset="0"/>
                <a:cs typeface="Arial" panose="020B0604020202020204" pitchFamily="34" charset="0"/>
              </a:rPr>
              <a:t>.</a:t>
            </a: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Som bevis för sin rätt bar hjonet </a:t>
            </a:r>
            <a:r>
              <a:rPr lang="sv-SE" dirty="0" smtClean="0">
                <a:latin typeface="Arial" panose="020B0604020202020204" pitchFamily="34" charset="0"/>
                <a:cs typeface="Arial" panose="020B0604020202020204" pitchFamily="34" charset="0"/>
              </a:rPr>
              <a:t>ofta med </a:t>
            </a:r>
            <a:r>
              <a:rPr lang="sv-SE" dirty="0">
                <a:latin typeface="Arial" panose="020B0604020202020204" pitchFamily="34" charset="0"/>
                <a:cs typeface="Arial" panose="020B0604020202020204" pitchFamily="34" charset="0"/>
              </a:rPr>
              <a:t>sig en så kallad </a:t>
            </a:r>
            <a:r>
              <a:rPr lang="sv-SE" dirty="0" smtClean="0">
                <a:latin typeface="Arial" panose="020B0604020202020204" pitchFamily="34" charset="0"/>
                <a:cs typeface="Arial" panose="020B0604020202020204" pitchFamily="34" charset="0"/>
              </a:rPr>
              <a:t>”fattigklubba" av </a:t>
            </a:r>
            <a:r>
              <a:rPr lang="sv-SE" dirty="0">
                <a:latin typeface="Arial" panose="020B0604020202020204" pitchFamily="34" charset="0"/>
                <a:cs typeface="Arial" panose="020B0604020202020204" pitchFamily="34" charset="0"/>
              </a:rPr>
              <a:t>trä. På klubban </a:t>
            </a:r>
            <a:endParaRPr lang="sv-SE" dirty="0" smtClean="0">
              <a:latin typeface="Arial" panose="020B0604020202020204" pitchFamily="34" charset="0"/>
              <a:cs typeface="Arial" panose="020B0604020202020204" pitchFamily="34" charset="0"/>
            </a:endParaRPr>
          </a:p>
          <a:p>
            <a:r>
              <a:rPr lang="sv-SE" dirty="0" smtClean="0">
                <a:latin typeface="Arial" panose="020B0604020202020204" pitchFamily="34" charset="0"/>
                <a:cs typeface="Arial" panose="020B0604020202020204" pitchFamily="34" charset="0"/>
              </a:rPr>
              <a:t>stod ordningen inom roten </a:t>
            </a:r>
            <a:r>
              <a:rPr lang="sv-SE" dirty="0">
                <a:latin typeface="Arial" panose="020B0604020202020204" pitchFamily="34" charset="0"/>
                <a:cs typeface="Arial" panose="020B0604020202020204" pitchFamily="34" charset="0"/>
              </a:rPr>
              <a:t>och hur länge vistelsen på gården fick vara. En vecka var vanligt.</a:t>
            </a:r>
            <a:endParaRPr lang="sv-SE" dirty="0" smtClean="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a:p>
            <a:r>
              <a:rPr lang="sv-SE" dirty="0" smtClean="0">
                <a:latin typeface="Arial" panose="020B0604020202020204" pitchFamily="34" charset="0"/>
                <a:cs typeface="Arial" panose="020B0604020202020204" pitchFamily="34" charset="0"/>
              </a:rPr>
              <a:t>I ett av systemen för rotegång var gårdens </a:t>
            </a:r>
            <a:r>
              <a:rPr lang="sv-SE" dirty="0" smtClean="0">
                <a:latin typeface="Arial" panose="020B0604020202020204" pitchFamily="34" charset="0"/>
                <a:cs typeface="Arial" panose="020B0604020202020204" pitchFamily="34" charset="0"/>
              </a:rPr>
              <a:t>mantalsvärde </a:t>
            </a:r>
            <a:r>
              <a:rPr lang="sv-SE" dirty="0" smtClean="0">
                <a:latin typeface="Arial" panose="020B0604020202020204" pitchFamily="34" charset="0"/>
                <a:cs typeface="Arial" panose="020B0604020202020204" pitchFamily="34" charset="0"/>
              </a:rPr>
              <a:t>styrande för hur många </a:t>
            </a:r>
          </a:p>
          <a:p>
            <a:r>
              <a:rPr lang="sv-SE" dirty="0" smtClean="0">
                <a:latin typeface="Arial" panose="020B0604020202020204" pitchFamily="34" charset="0"/>
                <a:cs typeface="Arial" panose="020B0604020202020204" pitchFamily="34" charset="0"/>
              </a:rPr>
              <a:t>dagar som rotehjonet kunde stanna på den gården. På en välbärgad gård kunde </a:t>
            </a:r>
          </a:p>
          <a:p>
            <a:r>
              <a:rPr lang="sv-SE" dirty="0" smtClean="0">
                <a:latin typeface="Arial" panose="020B0604020202020204" pitchFamily="34" charset="0"/>
                <a:cs typeface="Arial" panose="020B0604020202020204" pitchFamily="34" charset="0"/>
              </a:rPr>
              <a:t>rotehjonet stanna längre tid.</a:t>
            </a:r>
            <a:endParaRPr lang="sv-SE" dirty="0">
              <a:latin typeface="Arial" panose="020B0604020202020204" pitchFamily="34" charset="0"/>
              <a:cs typeface="Arial" panose="020B0604020202020204" pitchFamily="34" charset="0"/>
            </a:endParaRPr>
          </a:p>
        </p:txBody>
      </p:sp>
      <p:pic>
        <p:nvPicPr>
          <p:cNvPr id="6" name="Bildobjekt 5"/>
          <p:cNvPicPr>
            <a:picLocks noChangeAspect="1"/>
          </p:cNvPicPr>
          <p:nvPr/>
        </p:nvPicPr>
        <p:blipFill>
          <a:blip r:embed="rId3"/>
          <a:stretch>
            <a:fillRect/>
          </a:stretch>
        </p:blipFill>
        <p:spPr>
          <a:xfrm>
            <a:off x="10528325" y="2304063"/>
            <a:ext cx="1034022" cy="1390109"/>
          </a:xfrm>
          <a:prstGeom prst="rect">
            <a:avLst/>
          </a:prstGeom>
        </p:spPr>
      </p:pic>
      <p:pic>
        <p:nvPicPr>
          <p:cNvPr id="7" name="Bildobjekt 6"/>
          <p:cNvPicPr>
            <a:picLocks noChangeAspect="1"/>
          </p:cNvPicPr>
          <p:nvPr/>
        </p:nvPicPr>
        <p:blipFill>
          <a:blip r:embed="rId4"/>
          <a:stretch>
            <a:fillRect/>
          </a:stretch>
        </p:blipFill>
        <p:spPr>
          <a:xfrm>
            <a:off x="9577137" y="4048188"/>
            <a:ext cx="1684422" cy="2370346"/>
          </a:xfrm>
          <a:prstGeom prst="rect">
            <a:avLst/>
          </a:prstGeom>
        </p:spPr>
      </p:pic>
    </p:spTree>
    <p:extLst>
      <p:ext uri="{BB962C8B-B14F-4D97-AF65-F5344CB8AC3E}">
        <p14:creationId xmlns:p14="http://schemas.microsoft.com/office/powerpoint/2010/main" val="120983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 calcmode="lin" valueType="num">
                                      <p:cBhvr additive="base">
                                        <p:cTn id="2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anim calcmode="lin" valueType="num">
                                      <p:cBhvr additive="base">
                                        <p:cTn id="4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anim calcmode="lin" valueType="num">
                                      <p:cBhvr additive="base">
                                        <p:cTn id="4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11" end="11"/>
                                            </p:txEl>
                                          </p:spTgt>
                                        </p:tgtEl>
                                        <p:attrNameLst>
                                          <p:attrName>style.visibility</p:attrName>
                                        </p:attrNameLst>
                                      </p:cBhvr>
                                      <p:to>
                                        <p:strVal val="visible"/>
                                      </p:to>
                                    </p:set>
                                    <p:anim calcmode="lin" valueType="num">
                                      <p:cBhvr additive="base">
                                        <p:cTn id="4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p:nvPr/>
        </p:nvPicPr>
        <p:blipFill>
          <a:blip r:embed="rId2"/>
          <a:stretch>
            <a:fillRect/>
          </a:stretch>
        </p:blipFill>
        <p:spPr>
          <a:xfrm>
            <a:off x="960670" y="267161"/>
            <a:ext cx="1770807" cy="358481"/>
          </a:xfrm>
          <a:prstGeom prst="rect">
            <a:avLst/>
          </a:prstGeom>
        </p:spPr>
      </p:pic>
      <p:sp>
        <p:nvSpPr>
          <p:cNvPr id="3" name="textruta 2"/>
          <p:cNvSpPr txBox="1"/>
          <p:nvPr/>
        </p:nvSpPr>
        <p:spPr>
          <a:xfrm>
            <a:off x="3898232" y="267161"/>
            <a:ext cx="6533147" cy="461665"/>
          </a:xfrm>
          <a:prstGeom prst="rect">
            <a:avLst/>
          </a:prstGeom>
          <a:noFill/>
        </p:spPr>
        <p:txBody>
          <a:bodyPr wrap="square" rtlCol="0">
            <a:spAutoFit/>
          </a:bodyPr>
          <a:lstStyle/>
          <a:p>
            <a:r>
              <a:rPr lang="sv-SE" sz="2400" b="1" dirty="0" smtClean="0">
                <a:latin typeface="Arial" panose="020B0604020202020204" pitchFamily="34" charset="0"/>
                <a:cs typeface="Arial" panose="020B0604020202020204" pitchFamily="34" charset="0"/>
              </a:rPr>
              <a:t>Backstusittare och inhyseshjon</a:t>
            </a:r>
            <a:endParaRPr lang="sv-SE" sz="2400" b="1" dirty="0">
              <a:latin typeface="Arial" panose="020B0604020202020204" pitchFamily="34" charset="0"/>
              <a:cs typeface="Arial" panose="020B0604020202020204" pitchFamily="34" charset="0"/>
            </a:endParaRPr>
          </a:p>
        </p:txBody>
      </p:sp>
      <p:sp>
        <p:nvSpPr>
          <p:cNvPr id="4" name="textruta 3"/>
          <p:cNvSpPr txBox="1"/>
          <p:nvPr/>
        </p:nvSpPr>
        <p:spPr>
          <a:xfrm>
            <a:off x="960670" y="962526"/>
            <a:ext cx="10685898" cy="5355312"/>
          </a:xfrm>
          <a:prstGeom prst="rect">
            <a:avLst/>
          </a:prstGeom>
          <a:noFill/>
        </p:spPr>
        <p:txBody>
          <a:bodyPr wrap="square" rtlCol="0">
            <a:spAutoFit/>
          </a:bodyPr>
          <a:lstStyle/>
          <a:p>
            <a:r>
              <a:rPr lang="sv-SE" b="1" dirty="0" smtClean="0">
                <a:latin typeface="Arial" panose="020B0604020202020204" pitchFamily="34" charset="0"/>
                <a:cs typeface="Arial" panose="020B0604020202020204" pitchFamily="34" charset="0"/>
              </a:rPr>
              <a:t>Backstusittare </a:t>
            </a:r>
          </a:p>
          <a:p>
            <a:r>
              <a:rPr lang="sv-SE" dirty="0" smtClean="0">
                <a:latin typeface="Arial" panose="020B0604020202020204" pitchFamily="34" charset="0"/>
                <a:cs typeface="Arial" panose="020B0604020202020204" pitchFamily="34" charset="0"/>
              </a:rPr>
              <a:t>Backstusittarna tillhörde </a:t>
            </a:r>
            <a:r>
              <a:rPr lang="sv-SE" dirty="0">
                <a:latin typeface="Arial" panose="020B0604020202020204" pitchFamily="34" charset="0"/>
                <a:cs typeface="Arial" panose="020B0604020202020204" pitchFamily="34" charset="0"/>
              </a:rPr>
              <a:t>byns </a:t>
            </a:r>
            <a:r>
              <a:rPr lang="sv-SE" dirty="0" smtClean="0">
                <a:latin typeface="Arial" panose="020B0604020202020204" pitchFamily="34" charset="0"/>
                <a:cs typeface="Arial" panose="020B0604020202020204" pitchFamily="34" charset="0"/>
              </a:rPr>
              <a:t>fattigaste, ofta </a:t>
            </a:r>
            <a:r>
              <a:rPr lang="sv-SE" dirty="0">
                <a:latin typeface="Arial" panose="020B0604020202020204" pitchFamily="34" charset="0"/>
                <a:cs typeface="Arial" panose="020B0604020202020204" pitchFamily="34" charset="0"/>
              </a:rPr>
              <a:t>änkor eller gamla och orkeslösa, som </a:t>
            </a:r>
            <a:r>
              <a:rPr lang="sv-SE" dirty="0" smtClean="0">
                <a:latin typeface="Arial" panose="020B0604020202020204" pitchFamily="34" charset="0"/>
                <a:cs typeface="Arial" panose="020B0604020202020204" pitchFamily="34" charset="0"/>
              </a:rPr>
              <a:t>i äldre tider </a:t>
            </a:r>
            <a:r>
              <a:rPr lang="sv-SE" dirty="0">
                <a:latin typeface="Arial" panose="020B0604020202020204" pitchFamily="34" charset="0"/>
                <a:cs typeface="Arial" panose="020B0604020202020204" pitchFamily="34" charset="0"/>
              </a:rPr>
              <a:t>varit torpare eller båtsmän, men som inte längre orkade med dessa sysslor. Längre fram i tiden kunde också yngre personer och familjer bosätta sig som backstusittare. Backstusittarna försörjde sig genom jordbruksarbete eller något slags hantverk. Periodvis var tiggeri inte ovanligt</a:t>
            </a:r>
            <a:r>
              <a:rPr lang="sv-SE" dirty="0" smtClean="0">
                <a:latin typeface="Arial" panose="020B0604020202020204" pitchFamily="34" charset="0"/>
                <a:cs typeface="Arial" panose="020B0604020202020204" pitchFamily="34" charset="0"/>
              </a:rPr>
              <a:t>.</a:t>
            </a:r>
          </a:p>
          <a:p>
            <a:r>
              <a:rPr lang="sv-SE" dirty="0">
                <a:latin typeface="Arial" panose="020B0604020202020204" pitchFamily="34" charset="0"/>
                <a:cs typeface="Arial" panose="020B0604020202020204" pitchFamily="34" charset="0"/>
              </a:rPr>
              <a:t/>
            </a:r>
            <a:br>
              <a:rPr lang="sv-SE" dirty="0">
                <a:latin typeface="Arial" panose="020B0604020202020204" pitchFamily="34" charset="0"/>
                <a:cs typeface="Arial" panose="020B0604020202020204" pitchFamily="34" charset="0"/>
              </a:rPr>
            </a:br>
            <a:r>
              <a:rPr lang="sv-SE" dirty="0">
                <a:latin typeface="Arial" panose="020B0604020202020204" pitchFamily="34" charset="0"/>
                <a:cs typeface="Arial" panose="020B0604020202020204" pitchFamily="34" charset="0"/>
              </a:rPr>
              <a:t>Backstugorna låg ofta på byns </a:t>
            </a:r>
            <a:r>
              <a:rPr lang="sv-SE" dirty="0" smtClean="0">
                <a:latin typeface="Arial" panose="020B0604020202020204" pitchFamily="34" charset="0"/>
                <a:cs typeface="Arial" panose="020B0604020202020204" pitchFamily="34" charset="0"/>
              </a:rPr>
              <a:t>allmänning och </a:t>
            </a:r>
            <a:r>
              <a:rPr lang="sv-SE" dirty="0">
                <a:latin typeface="Arial" panose="020B0604020202020204" pitchFamily="34" charset="0"/>
                <a:cs typeface="Arial" panose="020B0604020202020204" pitchFamily="34" charset="0"/>
              </a:rPr>
              <a:t>var många gånger helt eller delvis nedgrävd i en backe. </a:t>
            </a:r>
            <a:endParaRPr lang="sv-SE" dirty="0" smtClean="0">
              <a:latin typeface="Arial" panose="020B0604020202020204" pitchFamily="34" charset="0"/>
              <a:cs typeface="Arial" panose="020B0604020202020204" pitchFamily="34" charset="0"/>
            </a:endParaRPr>
          </a:p>
          <a:p>
            <a:r>
              <a:rPr lang="sv-SE" dirty="0" smtClean="0">
                <a:latin typeface="Arial" panose="020B0604020202020204" pitchFamily="34" charset="0"/>
                <a:cs typeface="Arial" panose="020B0604020202020204" pitchFamily="34" charset="0"/>
              </a:rPr>
              <a:t>En backstuga kunde vara </a:t>
            </a:r>
            <a:r>
              <a:rPr lang="sv-SE" dirty="0">
                <a:latin typeface="Arial" panose="020B0604020202020204" pitchFamily="34" charset="0"/>
                <a:cs typeface="Arial" panose="020B0604020202020204" pitchFamily="34" charset="0"/>
              </a:rPr>
              <a:t>uppmurad av </a:t>
            </a:r>
            <a:r>
              <a:rPr lang="sv-SE" dirty="0" smtClean="0">
                <a:latin typeface="Arial" panose="020B0604020202020204" pitchFamily="34" charset="0"/>
                <a:cs typeface="Arial" panose="020B0604020202020204" pitchFamily="34" charset="0"/>
              </a:rPr>
              <a:t>gråsten, c:a 16 </a:t>
            </a:r>
            <a:r>
              <a:rPr lang="sv-SE" dirty="0">
                <a:latin typeface="Arial" panose="020B0604020202020204" pitchFamily="34" charset="0"/>
                <a:cs typeface="Arial" panose="020B0604020202020204" pitchFamily="34" charset="0"/>
              </a:rPr>
              <a:t>kvadratmeter </a:t>
            </a:r>
            <a:r>
              <a:rPr lang="sv-SE" dirty="0" smtClean="0">
                <a:latin typeface="Arial" panose="020B0604020202020204" pitchFamily="34" charset="0"/>
                <a:cs typeface="Arial" panose="020B0604020202020204" pitchFamily="34" charset="0"/>
              </a:rPr>
              <a:t>med </a:t>
            </a:r>
            <a:r>
              <a:rPr lang="sv-SE" dirty="0">
                <a:latin typeface="Arial" panose="020B0604020202020204" pitchFamily="34" charset="0"/>
                <a:cs typeface="Arial" panose="020B0604020202020204" pitchFamily="34" charset="0"/>
              </a:rPr>
              <a:t>rum, förstuga och kök med jordgolv. Köksspisen var murad av </a:t>
            </a:r>
            <a:r>
              <a:rPr lang="sv-SE" dirty="0" smtClean="0">
                <a:latin typeface="Arial" panose="020B0604020202020204" pitchFamily="34" charset="0"/>
                <a:cs typeface="Arial" panose="020B0604020202020204" pitchFamily="34" charset="0"/>
              </a:rPr>
              <a:t>gråsten. </a:t>
            </a:r>
            <a:r>
              <a:rPr lang="sv-SE" dirty="0">
                <a:latin typeface="Arial" panose="020B0604020202020204" pitchFamily="34" charset="0"/>
                <a:cs typeface="Arial" panose="020B0604020202020204" pitchFamily="34" charset="0"/>
              </a:rPr>
              <a:t>På golvet låg hackat granris och väggarna var tapetserade med tidningar. </a:t>
            </a:r>
            <a:r>
              <a:rPr lang="sv-SE" dirty="0" smtClean="0">
                <a:latin typeface="Arial" panose="020B0604020202020204" pitchFamily="34" charset="0"/>
                <a:cs typeface="Arial" panose="020B0604020202020204" pitchFamily="34" charset="0"/>
              </a:rPr>
              <a:t>Familjen </a:t>
            </a:r>
            <a:r>
              <a:rPr lang="sv-SE" dirty="0">
                <a:latin typeface="Arial" panose="020B0604020202020204" pitchFamily="34" charset="0"/>
                <a:cs typeface="Arial" panose="020B0604020202020204" pitchFamily="34" charset="0"/>
              </a:rPr>
              <a:t>ägde ingen </a:t>
            </a:r>
            <a:r>
              <a:rPr lang="sv-SE" dirty="0" smtClean="0">
                <a:latin typeface="Arial" panose="020B0604020202020204" pitchFamily="34" charset="0"/>
                <a:cs typeface="Arial" panose="020B0604020202020204" pitchFamily="34" charset="0"/>
              </a:rPr>
              <a:t>mark.</a:t>
            </a:r>
          </a:p>
          <a:p>
            <a:endParaRPr lang="sv-SE" b="1" dirty="0">
              <a:latin typeface="Arial" panose="020B0604020202020204" pitchFamily="34" charset="0"/>
              <a:cs typeface="Arial" panose="020B0604020202020204" pitchFamily="34" charset="0"/>
            </a:endParaRPr>
          </a:p>
          <a:p>
            <a:r>
              <a:rPr lang="sv-SE" b="1" dirty="0" smtClean="0">
                <a:latin typeface="Arial" panose="020B0604020202020204" pitchFamily="34" charset="0"/>
                <a:cs typeface="Arial" panose="020B0604020202020204" pitchFamily="34" charset="0"/>
              </a:rPr>
              <a:t>Inhyseshjon</a:t>
            </a:r>
          </a:p>
          <a:p>
            <a:r>
              <a:rPr lang="sv-SE" dirty="0">
                <a:latin typeface="Arial" panose="020B0604020202020204" pitchFamily="34" charset="0"/>
                <a:cs typeface="Arial" panose="020B0604020202020204" pitchFamily="34" charset="0"/>
              </a:rPr>
              <a:t>Som inhyseshjon</a:t>
            </a:r>
            <a:r>
              <a:rPr lang="sv-SE" b="1" dirty="0">
                <a:latin typeface="Arial" panose="020B0604020202020204" pitchFamily="34" charset="0"/>
                <a:cs typeface="Arial" panose="020B0604020202020204" pitchFamily="34" charset="0"/>
              </a:rPr>
              <a:t> </a:t>
            </a:r>
            <a:r>
              <a:rPr lang="sv-SE" dirty="0">
                <a:latin typeface="Arial" panose="020B0604020202020204" pitchFamily="34" charset="0"/>
                <a:cs typeface="Arial" panose="020B0604020202020204" pitchFamily="34" charset="0"/>
              </a:rPr>
              <a:t>eller </a:t>
            </a:r>
            <a:r>
              <a:rPr lang="sv-SE" i="1" dirty="0">
                <a:latin typeface="Arial" panose="020B0604020202020204" pitchFamily="34" charset="0"/>
                <a:cs typeface="Arial" panose="020B0604020202020204" pitchFamily="34" charset="0"/>
              </a:rPr>
              <a:t>inhysingar </a:t>
            </a:r>
            <a:r>
              <a:rPr lang="sv-SE" dirty="0">
                <a:latin typeface="Arial" panose="020B0604020202020204" pitchFamily="34" charset="0"/>
                <a:cs typeface="Arial" panose="020B0604020202020204" pitchFamily="34" charset="0"/>
              </a:rPr>
              <a:t>kategoriserades backstugusittare och alla andra som bodde eller var</a:t>
            </a:r>
            <a:r>
              <a:rPr lang="sv-SE" b="1" dirty="0">
                <a:latin typeface="Arial" panose="020B0604020202020204" pitchFamily="34" charset="0"/>
                <a:cs typeface="Arial" panose="020B0604020202020204" pitchFamily="34" charset="0"/>
              </a:rPr>
              <a:t> </a:t>
            </a:r>
            <a:r>
              <a:rPr lang="sv-SE" dirty="0">
                <a:latin typeface="Arial" panose="020B0604020202020204" pitchFamily="34" charset="0"/>
                <a:cs typeface="Arial" panose="020B0604020202020204" pitchFamily="34" charset="0"/>
              </a:rPr>
              <a:t>inhysta i någon annans hem eller på någon annans jord utan att vara i dennes tjänst. De var ofta fattiga människor, fattighjon, som socknen placerat i en familj mot ersättning, eftersom de var oförmögna att arbeta. </a:t>
            </a:r>
            <a:r>
              <a:rPr lang="sv-SE" dirty="0" smtClean="0">
                <a:latin typeface="Arial" panose="020B0604020202020204" pitchFamily="34" charset="0"/>
                <a:cs typeface="Arial" panose="020B0604020202020204" pitchFamily="34" charset="0"/>
              </a:rPr>
              <a:t>Gränsen </a:t>
            </a:r>
            <a:r>
              <a:rPr lang="sv-SE" dirty="0">
                <a:latin typeface="Arial" panose="020B0604020202020204" pitchFamily="34" charset="0"/>
                <a:cs typeface="Arial" panose="020B0604020202020204" pitchFamily="34" charset="0"/>
              </a:rPr>
              <a:t>mellan backstusittare och inhyseshjon blev flytande</a:t>
            </a:r>
            <a:r>
              <a:rPr lang="sv-SE" dirty="0" smtClean="0">
                <a:latin typeface="Arial" panose="020B0604020202020204" pitchFamily="34" charset="0"/>
                <a:cs typeface="Arial" panose="020B0604020202020204" pitchFamily="34" charset="0"/>
              </a:rPr>
              <a:t>.</a:t>
            </a:r>
          </a:p>
          <a:p>
            <a:r>
              <a:rPr lang="sv-SE" dirty="0">
                <a:latin typeface="Arial" panose="020B0604020202020204" pitchFamily="34" charset="0"/>
                <a:cs typeface="Arial" panose="020B0604020202020204" pitchFamily="34" charset="0"/>
              </a:rPr>
              <a:t>Som inhyseshjon på socknens bekostnad förekom äldre personer, föräldralösa barn, och personer med funktionsnedsättning, som därmed slapp ifrån rotehjonens rotevandring.</a:t>
            </a:r>
            <a:endParaRPr lang="sv-SE" b="1" dirty="0">
              <a:latin typeface="Arial" panose="020B0604020202020204" pitchFamily="34" charset="0"/>
              <a:cs typeface="Arial" panose="020B0604020202020204" pitchFamily="34" charset="0"/>
            </a:endParaRPr>
          </a:p>
          <a:p>
            <a:endParaRPr lang="sv-SE" dirty="0" smtClean="0"/>
          </a:p>
        </p:txBody>
      </p:sp>
    </p:spTree>
    <p:extLst>
      <p:ext uri="{BB962C8B-B14F-4D97-AF65-F5344CB8AC3E}">
        <p14:creationId xmlns:p14="http://schemas.microsoft.com/office/powerpoint/2010/main" val="290504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 calcmode="lin" valueType="num">
                                      <p:cBhvr additive="base">
                                        <p:cTn id="3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p:nvPr/>
        </p:nvPicPr>
        <p:blipFill>
          <a:blip r:embed="rId2"/>
          <a:stretch>
            <a:fillRect/>
          </a:stretch>
        </p:blipFill>
        <p:spPr>
          <a:xfrm>
            <a:off x="960670" y="267161"/>
            <a:ext cx="1770807" cy="358481"/>
          </a:xfrm>
          <a:prstGeom prst="rect">
            <a:avLst/>
          </a:prstGeom>
        </p:spPr>
      </p:pic>
      <p:sp>
        <p:nvSpPr>
          <p:cNvPr id="4" name="textruta 3"/>
          <p:cNvSpPr txBox="1"/>
          <p:nvPr/>
        </p:nvSpPr>
        <p:spPr>
          <a:xfrm>
            <a:off x="3777916" y="267161"/>
            <a:ext cx="7567863" cy="461665"/>
          </a:xfrm>
          <a:prstGeom prst="rect">
            <a:avLst/>
          </a:prstGeom>
          <a:noFill/>
        </p:spPr>
        <p:txBody>
          <a:bodyPr wrap="square" rtlCol="0">
            <a:spAutoFit/>
          </a:bodyPr>
          <a:lstStyle/>
          <a:p>
            <a:r>
              <a:rPr lang="sv-SE" sz="2400" b="1" dirty="0" smtClean="0">
                <a:latin typeface="Arial" panose="020B0604020202020204" pitchFamily="34" charset="0"/>
                <a:cs typeface="Arial" panose="020B0604020202020204" pitchFamily="34" charset="0"/>
              </a:rPr>
              <a:t>Fattigvårdsauktioner</a:t>
            </a:r>
            <a:endParaRPr lang="sv-SE" sz="2400" b="1" dirty="0">
              <a:latin typeface="Arial" panose="020B0604020202020204" pitchFamily="34" charset="0"/>
              <a:cs typeface="Arial" panose="020B0604020202020204" pitchFamily="34" charset="0"/>
            </a:endParaRPr>
          </a:p>
        </p:txBody>
      </p:sp>
      <p:sp>
        <p:nvSpPr>
          <p:cNvPr id="5" name="textruta 4"/>
          <p:cNvSpPr txBox="1"/>
          <p:nvPr/>
        </p:nvSpPr>
        <p:spPr>
          <a:xfrm>
            <a:off x="960670" y="938463"/>
            <a:ext cx="10565583" cy="5078313"/>
          </a:xfrm>
          <a:prstGeom prst="rect">
            <a:avLst/>
          </a:prstGeom>
          <a:noFill/>
        </p:spPr>
        <p:txBody>
          <a:bodyPr wrap="square" rtlCol="0">
            <a:spAutoFit/>
          </a:bodyPr>
          <a:lstStyle/>
          <a:p>
            <a:r>
              <a:rPr lang="sv-SE" b="1" dirty="0" smtClean="0">
                <a:latin typeface="Arial" panose="020B0604020202020204" pitchFamily="34" charset="0"/>
                <a:cs typeface="Arial" panose="020B0604020202020204" pitchFamily="34" charset="0"/>
              </a:rPr>
              <a:t>Fattigvårdsauktion</a:t>
            </a:r>
            <a:r>
              <a:rPr lang="sv-SE" dirty="0" smtClean="0">
                <a:latin typeface="Arial" panose="020B0604020202020204" pitchFamily="34" charset="0"/>
                <a:cs typeface="Arial" panose="020B0604020202020204" pitchFamily="34" charset="0"/>
              </a:rPr>
              <a:t> var </a:t>
            </a:r>
            <a:r>
              <a:rPr lang="sv-SE" dirty="0">
                <a:latin typeface="Arial" panose="020B0604020202020204" pitchFamily="34" charset="0"/>
                <a:cs typeface="Arial" panose="020B0604020202020204" pitchFamily="34" charset="0"/>
              </a:rPr>
              <a:t>en gammal form av fattigvård i Sverige som innebar att man auktionerade bort fattighjon till lägstbjudande, det vill säga till den som krävde minst ersättning från socknens eller kommunens fattigvårdsstyrelsen för att ta hand om hjonet. </a:t>
            </a:r>
            <a:endParaRPr lang="sv-SE" dirty="0" smtClean="0">
              <a:latin typeface="Arial" panose="020B0604020202020204" pitchFamily="34" charset="0"/>
              <a:cs typeface="Arial" panose="020B0604020202020204" pitchFamily="34" charset="0"/>
            </a:endParaRPr>
          </a:p>
          <a:p>
            <a:r>
              <a:rPr lang="sv-SE" dirty="0" smtClean="0">
                <a:latin typeface="Arial" panose="020B0604020202020204" pitchFamily="34" charset="0"/>
                <a:cs typeface="Arial" panose="020B0604020202020204" pitchFamily="34" charset="0"/>
              </a:rPr>
              <a:t>Fattigauktioner </a:t>
            </a:r>
            <a:r>
              <a:rPr lang="sv-SE" dirty="0">
                <a:latin typeface="Arial" panose="020B0604020202020204" pitchFamily="34" charset="0"/>
                <a:cs typeface="Arial" panose="020B0604020202020204" pitchFamily="34" charset="0"/>
              </a:rPr>
              <a:t>är mest kända då de gällde </a:t>
            </a:r>
            <a:r>
              <a:rPr lang="sv-SE" b="1" dirty="0">
                <a:latin typeface="Arial" panose="020B0604020202020204" pitchFamily="34" charset="0"/>
                <a:cs typeface="Arial" panose="020B0604020202020204" pitchFamily="34" charset="0"/>
              </a:rPr>
              <a:t>bortauktionering av barn</a:t>
            </a:r>
            <a:r>
              <a:rPr lang="sv-SE" dirty="0">
                <a:latin typeface="Arial" panose="020B0604020202020204" pitchFamily="34" charset="0"/>
                <a:cs typeface="Arial" panose="020B0604020202020204" pitchFamily="34" charset="0"/>
              </a:rPr>
              <a:t>, </a:t>
            </a:r>
            <a:r>
              <a:rPr lang="sv-SE" dirty="0" smtClean="0">
                <a:latin typeface="Arial" panose="020B0604020202020204" pitchFamily="34" charset="0"/>
                <a:cs typeface="Arial" panose="020B0604020202020204" pitchFamily="34" charset="0"/>
              </a:rPr>
              <a:t>men </a:t>
            </a:r>
            <a:r>
              <a:rPr lang="sv-SE" dirty="0">
                <a:latin typeface="Arial" panose="020B0604020202020204" pitchFamily="34" charset="0"/>
                <a:cs typeface="Arial" panose="020B0604020202020204" pitchFamily="34" charset="0"/>
              </a:rPr>
              <a:t>metoden användes i själva verket för fattighjon av alla åldrar, förutom barn </a:t>
            </a:r>
            <a:r>
              <a:rPr lang="sv-SE" dirty="0" smtClean="0">
                <a:latin typeface="Arial" panose="020B0604020202020204" pitchFamily="34" charset="0"/>
                <a:cs typeface="Arial" panose="020B0604020202020204" pitchFamily="34" charset="0"/>
              </a:rPr>
              <a:t>även gamla.</a:t>
            </a:r>
          </a:p>
          <a:p>
            <a:endParaRPr lang="sv-SE" sz="800"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Till </a:t>
            </a:r>
            <a:r>
              <a:rPr lang="sv-SE" b="1" dirty="0">
                <a:latin typeface="Arial" panose="020B0604020202020204" pitchFamily="34" charset="0"/>
                <a:cs typeface="Arial" panose="020B0604020202020204" pitchFamily="34" charset="0"/>
              </a:rPr>
              <a:t>F</a:t>
            </a:r>
            <a:r>
              <a:rPr lang="sv-SE" b="1" dirty="0" smtClean="0">
                <a:latin typeface="Arial" panose="020B0604020202020204" pitchFamily="34" charset="0"/>
                <a:cs typeface="Arial" panose="020B0604020202020204" pitchFamily="34" charset="0"/>
              </a:rPr>
              <a:t>örsta </a:t>
            </a:r>
            <a:r>
              <a:rPr lang="sv-SE" b="1" dirty="0">
                <a:latin typeface="Arial" panose="020B0604020202020204" pitchFamily="34" charset="0"/>
                <a:cs typeface="Arial" panose="020B0604020202020204" pitchFamily="34" charset="0"/>
              </a:rPr>
              <a:t>klassens fattighjon</a:t>
            </a:r>
            <a:r>
              <a:rPr lang="sv-SE" dirty="0">
                <a:latin typeface="Arial" panose="020B0604020202020204" pitchFamily="34" charset="0"/>
                <a:cs typeface="Arial" panose="020B0604020202020204" pitchFamily="34" charset="0"/>
              </a:rPr>
              <a:t> hörde de som var arbetsoförmögna, oföra, så som fysiskt eller psykiskt funktionshindrade, obotligt sjuka, gamla och barn, som inte hade anhöriga som kunde eller var villiga att ta hand om dem</a:t>
            </a:r>
            <a:r>
              <a:rPr lang="sv-SE" dirty="0" smtClean="0">
                <a:latin typeface="Arial" panose="020B0604020202020204" pitchFamily="34" charset="0"/>
                <a:cs typeface="Arial" panose="020B0604020202020204" pitchFamily="34" charset="0"/>
              </a:rPr>
              <a:t>.</a:t>
            </a:r>
          </a:p>
          <a:p>
            <a:r>
              <a:rPr lang="sv-SE" dirty="0">
                <a:latin typeface="Arial" panose="020B0604020202020204" pitchFamily="34" charset="0"/>
                <a:cs typeface="Arial" panose="020B0604020202020204" pitchFamily="34" charset="0"/>
              </a:rPr>
              <a:t>Till </a:t>
            </a:r>
            <a:r>
              <a:rPr lang="sv-SE" b="1" dirty="0">
                <a:latin typeface="Arial" panose="020B0604020202020204" pitchFamily="34" charset="0"/>
                <a:cs typeface="Arial" panose="020B0604020202020204" pitchFamily="34" charset="0"/>
              </a:rPr>
              <a:t>A</a:t>
            </a:r>
            <a:r>
              <a:rPr lang="sv-SE" b="1" dirty="0" smtClean="0">
                <a:latin typeface="Arial" panose="020B0604020202020204" pitchFamily="34" charset="0"/>
                <a:cs typeface="Arial" panose="020B0604020202020204" pitchFamily="34" charset="0"/>
              </a:rPr>
              <a:t>ndra </a:t>
            </a:r>
            <a:r>
              <a:rPr lang="sv-SE" b="1" dirty="0">
                <a:latin typeface="Arial" panose="020B0604020202020204" pitchFamily="34" charset="0"/>
                <a:cs typeface="Arial" panose="020B0604020202020204" pitchFamily="34" charset="0"/>
              </a:rPr>
              <a:t>klassens fattighjon</a:t>
            </a:r>
            <a:r>
              <a:rPr lang="sv-SE" dirty="0">
                <a:latin typeface="Arial" panose="020B0604020202020204" pitchFamily="34" charset="0"/>
                <a:cs typeface="Arial" panose="020B0604020202020204" pitchFamily="34" charset="0"/>
              </a:rPr>
              <a:t> hörde de som fick tillfälligt fattigunderstöd från </a:t>
            </a:r>
            <a:r>
              <a:rPr lang="sv-SE" dirty="0" smtClean="0">
                <a:latin typeface="Arial" panose="020B0604020202020204" pitchFamily="34" charset="0"/>
                <a:cs typeface="Arial" panose="020B0604020202020204" pitchFamily="34" charset="0"/>
              </a:rPr>
              <a:t>fattigvårdsstyrelsen.</a:t>
            </a:r>
          </a:p>
          <a:p>
            <a:endParaRPr lang="sv-SE" dirty="0">
              <a:latin typeface="Arial" panose="020B0604020202020204" pitchFamily="34" charset="0"/>
              <a:cs typeface="Arial" panose="020B0604020202020204" pitchFamily="34" charset="0"/>
            </a:endParaRPr>
          </a:p>
          <a:p>
            <a:r>
              <a:rPr lang="sv-SE" b="1" dirty="0">
                <a:latin typeface="Arial" panose="020B0604020202020204" pitchFamily="34" charset="0"/>
                <a:cs typeface="Arial" panose="020B0604020202020204" pitchFamily="34" charset="0"/>
              </a:rPr>
              <a:t>Varje år</a:t>
            </a:r>
            <a:r>
              <a:rPr lang="sv-SE" dirty="0">
                <a:latin typeface="Arial" panose="020B0604020202020204" pitchFamily="34" charset="0"/>
                <a:cs typeface="Arial" panose="020B0604020202020204" pitchFamily="34" charset="0"/>
              </a:rPr>
              <a:t> publicerades ett plakat med första klassens fattighjon i en kungörelse i sockenkyrkan. Den sista söndagen före jul hölls sedan fattigauktion i församlingens tingshus efter predikan. Fattigvårdsstyrelsen auktionerade ut hjonet till sockenborna, som under auktionen lade bud på vilken ersättning de krävde av fattigvårdsstyrelsen för att ta hand om hjonet under ett år. Den som erbjöd sig att ta hand om hjonet för lägst ersättning, vann därmed budet. </a:t>
            </a:r>
            <a:r>
              <a:rPr lang="sv-SE" dirty="0" smtClean="0">
                <a:latin typeface="Arial" panose="020B0604020202020204" pitchFamily="34" charset="0"/>
                <a:cs typeface="Arial" panose="020B0604020202020204" pitchFamily="34" charset="0"/>
              </a:rPr>
              <a:t>Denna </a:t>
            </a:r>
            <a:r>
              <a:rPr lang="sv-SE" dirty="0">
                <a:latin typeface="Arial" panose="020B0604020202020204" pitchFamily="34" charset="0"/>
                <a:cs typeface="Arial" panose="020B0604020202020204" pitchFamily="34" charset="0"/>
              </a:rPr>
              <a:t>auktion upprepades sedan när tidsperioden på ett år gått ut</a:t>
            </a:r>
            <a:r>
              <a:rPr lang="sv-SE" dirty="0" smtClean="0">
                <a:latin typeface="Arial" panose="020B0604020202020204" pitchFamily="34" charset="0"/>
                <a:cs typeface="Arial" panose="020B0604020202020204" pitchFamily="34" charset="0"/>
              </a:rPr>
              <a:t>. Det </a:t>
            </a:r>
            <a:r>
              <a:rPr lang="sv-SE" dirty="0">
                <a:latin typeface="Arial" panose="020B0604020202020204" pitchFamily="34" charset="0"/>
                <a:cs typeface="Arial" panose="020B0604020202020204" pitchFamily="34" charset="0"/>
              </a:rPr>
              <a:t>finns många uppgifter om hur fattighjonen, ofta barn, blev illa behandlade och utsattes för övergrepp och </a:t>
            </a:r>
            <a:r>
              <a:rPr lang="sv-SE" dirty="0" smtClean="0">
                <a:latin typeface="Arial" panose="020B0604020202020204" pitchFamily="34" charset="0"/>
                <a:cs typeface="Arial" panose="020B0604020202020204" pitchFamily="34" charset="0"/>
              </a:rPr>
              <a:t>utnyttjades som billig arbetskraft.</a:t>
            </a:r>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78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593</TotalTime>
  <Words>1487</Words>
  <Application>Microsoft Office PowerPoint</Application>
  <PresentationFormat>Bredbild</PresentationFormat>
  <Paragraphs>94</Paragraphs>
  <Slides>11</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11</vt:i4>
      </vt:variant>
    </vt:vector>
  </HeadingPairs>
  <TitlesOfParts>
    <vt:vector size="16" baseType="lpstr">
      <vt:lpstr>Algerian</vt:lpstr>
      <vt:lpstr>Arial</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Rolf Carlén</dc:creator>
  <cp:lastModifiedBy>Rolf Carlén</cp:lastModifiedBy>
  <cp:revision>64</cp:revision>
  <dcterms:created xsi:type="dcterms:W3CDTF">2023-10-15T07:45:22Z</dcterms:created>
  <dcterms:modified xsi:type="dcterms:W3CDTF">2023-10-17T13:52:39Z</dcterms:modified>
</cp:coreProperties>
</file>