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8" r:id="rId10"/>
    <p:sldId id="263" r:id="rId11"/>
    <p:sldId id="267" r:id="rId12"/>
    <p:sldId id="266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66106C-81EE-5667-76B6-4B5D07D64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295C3D8-AC02-0BD8-0E04-EFDC89A14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A503EA0-D439-6FC5-0E2E-394647EBF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718-D6AB-4024-9E00-4AC98618BB98}" type="datetimeFigureOut">
              <a:rPr lang="sv-SE" smtClean="0"/>
              <a:t>2024-02-19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BE869EA-7524-96D3-DA59-F4062423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33B3319-48D8-6200-A97C-209438C37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91D9-9D2B-45CE-8F53-7DB9162C24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92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889D48-407A-9091-2B4E-EE880E217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1EDB39D-B9E2-1B76-470B-AA5F9029D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F4D1328-E60B-D5D4-2F48-68CA470CD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718-D6AB-4024-9E00-4AC98618BB98}" type="datetimeFigureOut">
              <a:rPr lang="sv-SE" smtClean="0"/>
              <a:t>2024-02-19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980BB6-3CD3-3E81-FC53-C6C1DDF1A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C63A38E-E0A9-D6C0-9F31-9848A1456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91D9-9D2B-45CE-8F53-7DB9162C24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3205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5B956DC-E5F6-A621-FE1E-712365B418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CD4DCC0-D5AF-4722-A5EC-319FB79D5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C981B79-1E42-62C6-19BB-9582D30B7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718-D6AB-4024-9E00-4AC98618BB98}" type="datetimeFigureOut">
              <a:rPr lang="sv-SE" smtClean="0"/>
              <a:t>2024-02-19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49DA40-414A-9111-6128-DF101D24A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9BBC435-CC17-0E29-CA78-84F3A13C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91D9-9D2B-45CE-8F53-7DB9162C24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002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4FBAA3-0023-5032-DBD0-4A44106EB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F31C2B-A406-C934-30CA-B5C4858FF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2147371-EF0E-EDE1-CC4C-78B1494F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718-D6AB-4024-9E00-4AC98618BB98}" type="datetimeFigureOut">
              <a:rPr lang="sv-SE" smtClean="0"/>
              <a:t>2024-02-19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1565FD7-91BA-4A94-61C2-C8830BCAE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B804347-C104-9650-DC80-0C9AAC358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91D9-9D2B-45CE-8F53-7DB9162C24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617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C55252-2C25-C7B0-B22D-431A8EAAB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BB801A1-2F3A-E963-2888-B12777091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A72E6B-5E98-9411-E6FD-750EFA49D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718-D6AB-4024-9E00-4AC98618BB98}" type="datetimeFigureOut">
              <a:rPr lang="sv-SE" smtClean="0"/>
              <a:t>2024-02-19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079DD61-44C5-9176-767B-9AB49F6D1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4CACC1-25C1-93CE-4650-13FB46145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91D9-9D2B-45CE-8F53-7DB9162C24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775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539C2C-AC68-F5A2-0303-62FB8DD86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9817C3-C841-299C-85F4-E54C399473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BC05760-9C4E-1094-0508-979A63CEF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4521463-D380-DB01-98AD-4022C8878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718-D6AB-4024-9E00-4AC98618BB98}" type="datetimeFigureOut">
              <a:rPr lang="sv-SE" smtClean="0"/>
              <a:t>2024-02-19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CB6A4B-4791-ABE4-6ED1-F40B8D80B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308CB77-E7E2-120E-1D9C-E8830555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91D9-9D2B-45CE-8F53-7DB9162C24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827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176A3A-4F7D-8042-486A-C16037568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F679B50-04F4-4196-786D-0587449F8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735C517-2040-253E-50DC-BA5F4FFB4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3330693-2A70-0F17-D00E-C7F483670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AE9153B-FB2F-7B66-7859-E39EC7DA2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BB08FF1-5382-80A0-F70B-B150FE74B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718-D6AB-4024-9E00-4AC98618BB98}" type="datetimeFigureOut">
              <a:rPr lang="sv-SE" smtClean="0"/>
              <a:t>2024-02-19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F47AD79-0AB8-2404-94BE-3C7FB091D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1FC9A2A-5ED7-8719-D82F-12FF8004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91D9-9D2B-45CE-8F53-7DB9162C24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4803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4E4E79-764D-E7DA-C95A-7F59B96A7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4BD24DE-52CA-692A-B207-F15B4A10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718-D6AB-4024-9E00-4AC98618BB98}" type="datetimeFigureOut">
              <a:rPr lang="sv-SE" smtClean="0"/>
              <a:t>2024-02-19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1DC0A9F-A7D5-B220-3A15-023FF923C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8BA9F88-F58E-0924-A485-91EE02A3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91D9-9D2B-45CE-8F53-7DB9162C24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634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1896D2D-6019-9DC7-E17F-14BAD4413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718-D6AB-4024-9E00-4AC98618BB98}" type="datetimeFigureOut">
              <a:rPr lang="sv-SE" smtClean="0"/>
              <a:t>2024-02-19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FCB72B8-4E1E-3467-1D48-BC3637E1E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9EFC296-46F7-00EE-3718-6624D5B85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91D9-9D2B-45CE-8F53-7DB9162C24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082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8AAEFC-CC7A-D99A-594B-C8B044E59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1F3A84-AFF0-A3CD-0FBE-EC302D847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1469F58-668A-545A-BF9B-F1670F4B4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B09A645-AAA5-35C6-AF8B-8E90609A8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718-D6AB-4024-9E00-4AC98618BB98}" type="datetimeFigureOut">
              <a:rPr lang="sv-SE" smtClean="0"/>
              <a:t>2024-02-19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25DD74D-2AD6-BB34-3346-AB2D8BF00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5281289-A3AD-740B-F797-6930140FB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91D9-9D2B-45CE-8F53-7DB9162C24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168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198232-6E3E-4B14-4089-7150CEF07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FED7423-C205-CF5D-6193-26EDB5528C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001420-436D-45B1-B24B-C45A12EE4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4F651EA-A61A-4AA1-3879-D15EAD8AF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718-D6AB-4024-9E00-4AC98618BB98}" type="datetimeFigureOut">
              <a:rPr lang="sv-SE" smtClean="0"/>
              <a:t>2024-02-19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8C8EC24-B177-4CBC-8186-15D6077B7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76AF1C3-CAB1-8281-37E5-76367235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91D9-9D2B-45CE-8F53-7DB9162C24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388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D549B9F-37E0-B471-B15C-FA5FD1709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B2DDD5F-B1F7-F5E1-0EFD-EDB809655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641116A-7D63-89A9-5C7A-D1D7DC9E73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13F718-D6AB-4024-9E00-4AC98618BB98}" type="datetimeFigureOut">
              <a:rPr lang="sv-SE" smtClean="0"/>
              <a:t>2024-02-19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A668DF8-D805-5C1B-21B3-461741F6F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6894D6-C8B4-137E-07E5-23A3A8089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0C91D9-9D2B-45CE-8F53-7DB9162C24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89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FC8DC9-ABF5-7681-9A01-2BC68FC14A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7200" dirty="0"/>
              <a:t>Lösenordshantering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28E6D4E-EF48-3A44-BAC5-235F71DBC3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3200" dirty="0" err="1"/>
              <a:t>SeniorNet</a:t>
            </a:r>
            <a:r>
              <a:rPr lang="sv-SE" sz="3200" dirty="0"/>
              <a:t> Salem 2024-03-07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42B28AB-9A82-5AA0-2974-A1C12F5B8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852" y="4968341"/>
            <a:ext cx="2292295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88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10634-B9FF-B7BE-1565-97308BEC0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10A78F-7DEC-22FC-1C4F-36FA234DC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Bitwarden</a:t>
            </a:r>
            <a:endParaRPr lang="sv-SE" dirty="0"/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18CCD2AE-5BBE-5244-771B-80353567F9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56003" y="1825625"/>
            <a:ext cx="3945994" cy="4351338"/>
          </a:xfrm>
        </p:spPr>
      </p:pic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1371E4ED-FBD4-BD6E-8352-91B96FAAEF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29181" y="2177002"/>
            <a:ext cx="3667637" cy="3648584"/>
          </a:xfr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D97CCB43-87DA-5753-E62C-2CDED8210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13" y="6311900"/>
            <a:ext cx="819174" cy="4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67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8195B-DDE6-4B95-8CDA-15D9E3093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FCE24B-8730-55AB-5121-A1BC71FEE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Bitwarden</a:t>
            </a: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A5FE79E-9655-1514-339E-590F1C798C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61640" y="1825625"/>
            <a:ext cx="2734720" cy="4351338"/>
          </a:xfrm>
        </p:spPr>
      </p:pic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A68EDE71-79D9-854B-0EDB-101586E62C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88518" y="1825625"/>
            <a:ext cx="2748963" cy="4351338"/>
          </a:xfr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F46578FB-14EB-800A-A16F-56A14BED4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13" y="6311900"/>
            <a:ext cx="819174" cy="4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7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26336-FF18-C749-8F11-DFECF4949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78EB9C-42B8-6D00-B6E3-A2DA6B58D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Bitwarden</a:t>
            </a: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004F5CA-2597-3B83-4FF2-0308273EE1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55832" y="1825625"/>
            <a:ext cx="2746336" cy="4351338"/>
          </a:xfrm>
        </p:spPr>
      </p:pic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099964D2-C959-AAC6-6017-2B4E86EFB6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91691" y="1825625"/>
            <a:ext cx="2742618" cy="4351338"/>
          </a:xfr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02052243-DD23-3B30-5B96-BB4F15C86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13" y="6311900"/>
            <a:ext cx="819174" cy="4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32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E2813-1EE3-AEC8-9295-73A6F944C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C84142-FF82-6A0E-55BF-7D94FBA9A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Bitwarden</a:t>
            </a: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EBA3514-F748-AC85-4A7F-F3FF7FFA0F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16167" y="1825625"/>
            <a:ext cx="4025666" cy="4351338"/>
          </a:xfrm>
        </p:spPr>
      </p:pic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D175FB3-157A-3C86-2948-E0868E1E50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068A112-6826-487B-955C-5FE5A3852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13" y="6311900"/>
            <a:ext cx="819174" cy="4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37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4905B-5B7C-BF11-6061-C939527F3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67C282-DFB0-4A2D-0291-D6D8EF5D0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 hittar jag mer information?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F65897-F5CD-F255-D31C-69BD99009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solidFill>
                  <a:srgbClr val="00B050"/>
                </a:solidFill>
              </a:rPr>
              <a:t>Säkerhetskollen</a:t>
            </a:r>
            <a:r>
              <a:rPr lang="sv-SE" dirty="0"/>
              <a:t> (</a:t>
            </a:r>
            <a:r>
              <a:rPr lang="sv-SE" i="1" dirty="0"/>
              <a:t>sakerhetskollen.se</a:t>
            </a:r>
            <a:r>
              <a:rPr lang="sv-SE" dirty="0"/>
              <a:t>)</a:t>
            </a:r>
          </a:p>
          <a:p>
            <a:pPr lvl="1"/>
            <a:r>
              <a:rPr lang="sv-SE" dirty="0"/>
              <a:t>Råd och tips om hur du skyddar dig och känner igen digitala brott.</a:t>
            </a:r>
          </a:p>
          <a:p>
            <a:pPr lvl="1"/>
            <a:r>
              <a:rPr lang="sv-SE" dirty="0"/>
              <a:t>Varningar för bedrägerier (utskick).</a:t>
            </a:r>
          </a:p>
          <a:p>
            <a:r>
              <a:rPr lang="sv-SE" dirty="0" err="1">
                <a:solidFill>
                  <a:srgbClr val="00B050"/>
                </a:solidFill>
              </a:rPr>
              <a:t>Nätklok</a:t>
            </a:r>
            <a:r>
              <a:rPr lang="sv-SE" dirty="0">
                <a:solidFill>
                  <a:srgbClr val="00B050"/>
                </a:solidFill>
              </a:rPr>
              <a:t> </a:t>
            </a:r>
            <a:r>
              <a:rPr lang="sv-SE" dirty="0"/>
              <a:t>(</a:t>
            </a:r>
            <a:r>
              <a:rPr lang="sv-SE" i="1" dirty="0" err="1"/>
              <a:t>natklok</a:t>
            </a:r>
            <a:r>
              <a:rPr lang="sv-SE" i="1" dirty="0"/>
              <a:t>/sakerhetskollen.se</a:t>
            </a:r>
            <a:r>
              <a:rPr lang="sv-SE" dirty="0"/>
              <a:t>)</a:t>
            </a:r>
          </a:p>
          <a:p>
            <a:pPr lvl="1"/>
            <a:r>
              <a:rPr lang="sv-SE" dirty="0"/>
              <a:t>Svara på </a:t>
            </a:r>
            <a:r>
              <a:rPr lang="sv-SE" dirty="0" err="1"/>
              <a:t>quiz</a:t>
            </a:r>
            <a:r>
              <a:rPr lang="sv-SE" dirty="0"/>
              <a:t> frågor om digitala brott.</a:t>
            </a:r>
          </a:p>
          <a:p>
            <a:r>
              <a:rPr lang="sv-SE" dirty="0" err="1">
                <a:solidFill>
                  <a:srgbClr val="00B050"/>
                </a:solidFill>
              </a:rPr>
              <a:t>Bitwarden</a:t>
            </a:r>
            <a:r>
              <a:rPr lang="sv-SE" dirty="0"/>
              <a:t> (</a:t>
            </a:r>
            <a:r>
              <a:rPr lang="sv-SE" i="1" dirty="0"/>
              <a:t>bitwarden.com</a:t>
            </a:r>
            <a:r>
              <a:rPr lang="sv-SE" dirty="0"/>
              <a:t>)</a:t>
            </a:r>
          </a:p>
          <a:p>
            <a:r>
              <a:rPr lang="sv-SE" dirty="0">
                <a:solidFill>
                  <a:srgbClr val="00B050"/>
                </a:solidFill>
              </a:rPr>
              <a:t>Proton Pass </a:t>
            </a:r>
            <a:r>
              <a:rPr lang="sv-SE" dirty="0"/>
              <a:t>(</a:t>
            </a:r>
            <a:r>
              <a:rPr lang="sv-SE" i="1" dirty="0"/>
              <a:t>protonpass.me/pass</a:t>
            </a:r>
            <a:r>
              <a:rPr lang="sv-SE" dirty="0"/>
              <a:t>)</a:t>
            </a:r>
          </a:p>
          <a:p>
            <a:r>
              <a:rPr lang="sv-SE" dirty="0">
                <a:solidFill>
                  <a:srgbClr val="00B050"/>
                </a:solidFill>
              </a:rPr>
              <a:t>1password</a:t>
            </a:r>
            <a:r>
              <a:rPr lang="sv-SE" dirty="0"/>
              <a:t> (</a:t>
            </a:r>
            <a:r>
              <a:rPr lang="sv-SE" i="1" dirty="0"/>
              <a:t>1password.com</a:t>
            </a:r>
            <a:r>
              <a:rPr lang="sv-SE" dirty="0"/>
              <a:t>)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C7832AA-047E-6F50-8071-AD300DD4D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13" y="6311900"/>
            <a:ext cx="819174" cy="4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17023A-6A8D-F63E-9205-4C7361A25B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Frågor?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8044A2C-B62B-D6DC-0072-0D3EC2B62D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Paul Pintér</a:t>
            </a:r>
          </a:p>
          <a:p>
            <a:r>
              <a:rPr lang="sv-SE" dirty="0"/>
              <a:t>Rådgivare mot digitala brott</a:t>
            </a:r>
          </a:p>
          <a:p>
            <a:r>
              <a:rPr lang="sv-SE" dirty="0"/>
              <a:t>sakerhetskollen@stoldskyddsforeningen.se</a:t>
            </a:r>
          </a:p>
          <a:p>
            <a:r>
              <a:rPr lang="sv-SE" dirty="0"/>
              <a:t>08-783 74 00</a:t>
            </a:r>
          </a:p>
        </p:txBody>
      </p:sp>
    </p:spTree>
    <p:extLst>
      <p:ext uri="{BB962C8B-B14F-4D97-AF65-F5344CB8AC3E}">
        <p14:creationId xmlns:p14="http://schemas.microsoft.com/office/powerpoint/2010/main" val="306310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8ADE3B-2944-2650-8B86-67F7C02C6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Lösenord - att tänka på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E98157B-064D-0315-5333-CA0CB6549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Unika och starka</a:t>
            </a:r>
          </a:p>
          <a:p>
            <a:pPr lvl="1"/>
            <a:r>
              <a:rPr lang="sv-SE" dirty="0">
                <a:solidFill>
                  <a:srgbClr val="FF0000"/>
                </a:solidFill>
              </a:rPr>
              <a:t>Sommar2024</a:t>
            </a:r>
          </a:p>
          <a:p>
            <a:pPr lvl="1"/>
            <a:r>
              <a:rPr lang="sv-SE" dirty="0">
                <a:solidFill>
                  <a:srgbClr val="00B050"/>
                </a:solidFill>
              </a:rPr>
              <a:t>Lucifer_2023_Hösten_1900!#</a:t>
            </a:r>
          </a:p>
          <a:p>
            <a:r>
              <a:rPr lang="sv-SE" dirty="0"/>
              <a:t>Lösenordsfras</a:t>
            </a:r>
          </a:p>
          <a:p>
            <a:pPr lvl="1"/>
            <a:r>
              <a:rPr lang="sv-SE" dirty="0">
                <a:solidFill>
                  <a:srgbClr val="00B050"/>
                </a:solidFill>
              </a:rPr>
              <a:t>Bara_Trettio_Himmel_Glödlampa_1987!</a:t>
            </a:r>
          </a:p>
          <a:p>
            <a:r>
              <a:rPr lang="sv-SE" dirty="0"/>
              <a:t>Skydda det viktigaste e-postkontot</a:t>
            </a:r>
          </a:p>
          <a:p>
            <a:pPr lvl="1"/>
            <a:r>
              <a:rPr lang="sv-SE" dirty="0">
                <a:solidFill>
                  <a:srgbClr val="FF0000"/>
                </a:solidFill>
              </a:rPr>
              <a:t>Återställer konton och tjänster</a:t>
            </a:r>
          </a:p>
          <a:p>
            <a:r>
              <a:rPr lang="sv-SE" dirty="0"/>
              <a:t>Tvåfaktorsautentisering</a:t>
            </a:r>
          </a:p>
          <a:p>
            <a:r>
              <a:rPr lang="sv-SE" dirty="0"/>
              <a:t>Lösenordshanterare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72A9A57-88B0-2FAA-FF39-1DA926CEE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13" y="6311900"/>
            <a:ext cx="819174" cy="413944"/>
          </a:xfrm>
          <a:prstGeom prst="rect">
            <a:avLst/>
          </a:prstGeom>
        </p:spPr>
      </p:pic>
      <p:pic>
        <p:nvPicPr>
          <p:cNvPr id="6" name="Bildobjekt 5" descr="En bild som visar text, utomhus, Landfordon, fordon&#10;&#10;Automatiskt genererad beskrivning">
            <a:extLst>
              <a:ext uri="{FF2B5EF4-FFF2-40B4-BE49-F238E27FC236}">
                <a16:creationId xmlns:a16="http://schemas.microsoft.com/office/drawing/2014/main" id="{26F01525-15E9-83D1-A31A-71B12556B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941" y="2641011"/>
            <a:ext cx="4836562" cy="272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86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6DB6B-A331-22E7-2BDB-209732D76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34F431-2547-01B9-7427-C18FD464B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Tvåfaktorautentisering - vad är det?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DA8D88-E430-9C23-5070-1EA10956D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sv-SE" i="0" dirty="0">
                <a:solidFill>
                  <a:srgbClr val="00B050"/>
                </a:solidFill>
                <a:effectLst/>
              </a:rPr>
              <a:t>Tvåfaktorautentisering (2FA): </a:t>
            </a:r>
            <a:br>
              <a:rPr lang="sv-SE" dirty="0">
                <a:solidFill>
                  <a:srgbClr val="0D0D0D"/>
                </a:solidFill>
              </a:rPr>
            </a:br>
            <a:r>
              <a:rPr lang="sv-SE" dirty="0">
                <a:solidFill>
                  <a:srgbClr val="0D0D0D"/>
                </a:solidFill>
              </a:rPr>
              <a:t>	</a:t>
            </a:r>
            <a:r>
              <a:rPr lang="sv-SE" sz="2400" dirty="0">
                <a:solidFill>
                  <a:srgbClr val="0D0D0D"/>
                </a:solidFill>
              </a:rPr>
              <a:t>S</a:t>
            </a:r>
            <a:r>
              <a:rPr lang="sv-SE" sz="2400" b="0" i="0" dirty="0">
                <a:solidFill>
                  <a:srgbClr val="0D0D0D"/>
                </a:solidFill>
                <a:effectLst/>
              </a:rPr>
              <a:t>äkerhetsmekanism</a:t>
            </a:r>
            <a:br>
              <a:rPr lang="sv-SE" sz="2400" b="0" i="0" dirty="0">
                <a:solidFill>
                  <a:srgbClr val="0D0D0D"/>
                </a:solidFill>
                <a:effectLst/>
              </a:rPr>
            </a:br>
            <a:r>
              <a:rPr lang="sv-SE" sz="2400" b="0" i="0" dirty="0">
                <a:solidFill>
                  <a:srgbClr val="0D0D0D"/>
                </a:solidFill>
                <a:effectLst/>
              </a:rPr>
              <a:t>	Kräver två olika autentiseringsmetoder. </a:t>
            </a:r>
            <a:br>
              <a:rPr lang="sv-SE" sz="2400" dirty="0">
                <a:solidFill>
                  <a:srgbClr val="0D0D0D"/>
                </a:solidFill>
              </a:rPr>
            </a:br>
            <a:r>
              <a:rPr lang="sv-SE" sz="2400" dirty="0">
                <a:solidFill>
                  <a:srgbClr val="0D0D0D"/>
                </a:solidFill>
              </a:rPr>
              <a:t>	V</a:t>
            </a:r>
            <a:r>
              <a:rPr lang="sv-SE" sz="2400" b="0" i="0" dirty="0">
                <a:solidFill>
                  <a:srgbClr val="0D0D0D"/>
                </a:solidFill>
                <a:effectLst/>
              </a:rPr>
              <a:t>erifiera en användares identitet.</a:t>
            </a:r>
          </a:p>
          <a:p>
            <a:pPr algn="l"/>
            <a:r>
              <a:rPr lang="sv-SE" i="0" dirty="0">
                <a:solidFill>
                  <a:srgbClr val="00B050"/>
                </a:solidFill>
                <a:effectLst/>
              </a:rPr>
              <a:t>Faktor 1 - Lösenord: </a:t>
            </a:r>
            <a:br>
              <a:rPr lang="sv-SE" b="0" i="0" dirty="0">
                <a:solidFill>
                  <a:srgbClr val="0D0D0D"/>
                </a:solidFill>
                <a:effectLst/>
              </a:rPr>
            </a:br>
            <a:r>
              <a:rPr lang="sv-SE" b="0" i="0" dirty="0">
                <a:solidFill>
                  <a:srgbClr val="0D0D0D"/>
                </a:solidFill>
                <a:effectLst/>
              </a:rPr>
              <a:t>	</a:t>
            </a:r>
            <a:r>
              <a:rPr lang="sv-SE" sz="2400" dirty="0">
                <a:solidFill>
                  <a:srgbClr val="0D0D0D"/>
                </a:solidFill>
              </a:rPr>
              <a:t>A</a:t>
            </a:r>
            <a:r>
              <a:rPr lang="sv-SE" sz="2400" b="0" i="0" dirty="0">
                <a:solidFill>
                  <a:srgbClr val="0D0D0D"/>
                </a:solidFill>
                <a:effectLst/>
              </a:rPr>
              <a:t>nger sitt lösenord som den första autentiseringsfaktorn. </a:t>
            </a:r>
            <a:br>
              <a:rPr lang="sv-SE" sz="2400" b="0" i="0" dirty="0">
                <a:solidFill>
                  <a:srgbClr val="0D0D0D"/>
                </a:solidFill>
                <a:effectLst/>
              </a:rPr>
            </a:br>
            <a:r>
              <a:rPr lang="sv-SE" sz="2400" b="0" i="0" dirty="0">
                <a:solidFill>
                  <a:srgbClr val="0D0D0D"/>
                </a:solidFill>
                <a:effectLst/>
              </a:rPr>
              <a:t>	Det är den traditionella och vanliga metoden.</a:t>
            </a:r>
          </a:p>
          <a:p>
            <a:pPr algn="l"/>
            <a:r>
              <a:rPr lang="sv-SE" i="0" dirty="0">
                <a:solidFill>
                  <a:srgbClr val="00B050"/>
                </a:solidFill>
                <a:effectLst/>
              </a:rPr>
              <a:t>Faktor 2 - Andra autentiseringsmetoder: </a:t>
            </a:r>
            <a:br>
              <a:rPr lang="sv-SE" i="0" dirty="0">
                <a:solidFill>
                  <a:srgbClr val="0D0D0D"/>
                </a:solidFill>
                <a:effectLst/>
              </a:rPr>
            </a:br>
            <a:r>
              <a:rPr lang="sv-SE" b="0" i="0" dirty="0">
                <a:solidFill>
                  <a:srgbClr val="0D0D0D"/>
                </a:solidFill>
                <a:effectLst/>
              </a:rPr>
              <a:t>	</a:t>
            </a:r>
            <a:r>
              <a:rPr lang="sv-SE" sz="2400" b="0" i="0" dirty="0">
                <a:solidFill>
                  <a:srgbClr val="0D0D0D"/>
                </a:solidFill>
                <a:effectLst/>
              </a:rPr>
              <a:t>2FA kräver en ytterligare autentiseringsmetod.</a:t>
            </a:r>
            <a:br>
              <a:rPr lang="sv-SE" sz="2400" b="0" i="0" dirty="0">
                <a:solidFill>
                  <a:srgbClr val="0D0D0D"/>
                </a:solidFill>
                <a:effectLst/>
              </a:rPr>
            </a:br>
            <a:r>
              <a:rPr lang="sv-SE" sz="2400" b="0" i="0" dirty="0">
                <a:solidFill>
                  <a:srgbClr val="0D0D0D"/>
                </a:solidFill>
                <a:effectLst/>
              </a:rPr>
              <a:t>	Engångslösenord från en </a:t>
            </a:r>
            <a:r>
              <a:rPr lang="sv-SE" sz="2400" b="0" i="0" dirty="0" err="1">
                <a:solidFill>
                  <a:srgbClr val="0D0D0D"/>
                </a:solidFill>
                <a:effectLst/>
              </a:rPr>
              <a:t>autentiseringsapp</a:t>
            </a:r>
            <a:r>
              <a:rPr lang="sv-SE" sz="2400" b="0" i="0" dirty="0">
                <a:solidFill>
                  <a:srgbClr val="0D0D0D"/>
                </a:solidFill>
                <a:effectLst/>
              </a:rPr>
              <a:t> eller en SMS-kod.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F1D6F7D-2BAF-4DA7-C885-9001E68FA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13" y="6311900"/>
            <a:ext cx="819174" cy="413944"/>
          </a:xfrm>
          <a:prstGeom prst="rect">
            <a:avLst/>
          </a:prstGeom>
        </p:spPr>
      </p:pic>
      <p:pic>
        <p:nvPicPr>
          <p:cNvPr id="6" name="Bildobjekt 5" descr="En bild som visar text, skärmbild, person, kamera&#10;&#10;Automatiskt genererad beskrivning">
            <a:extLst>
              <a:ext uri="{FF2B5EF4-FFF2-40B4-BE49-F238E27FC236}">
                <a16:creationId xmlns:a16="http://schemas.microsoft.com/office/drawing/2014/main" id="{0F452D6A-DD12-1D6F-53FD-7FE1E3E12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769" y="1518868"/>
            <a:ext cx="3241588" cy="215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83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76174-C35E-6700-7F74-0BD799B4C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CA09B1-302E-D4C3-7034-93181DE6B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Lösenordshanterare - värt att ha?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C07B5D4-3B41-D3C3-3F9C-B8C51A0A4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solidFill>
                  <a:srgbClr val="00B050"/>
                </a:solidFill>
              </a:rPr>
              <a:t>Lösenordshanterare integrerad i webbläsare</a:t>
            </a:r>
          </a:p>
          <a:p>
            <a:pPr lvl="1"/>
            <a:r>
              <a:rPr lang="sv-SE" dirty="0"/>
              <a:t>Google </a:t>
            </a:r>
            <a:r>
              <a:rPr lang="sv-SE" dirty="0" err="1"/>
              <a:t>Chrome</a:t>
            </a:r>
            <a:endParaRPr lang="sv-SE" dirty="0"/>
          </a:p>
          <a:p>
            <a:pPr lvl="1"/>
            <a:r>
              <a:rPr lang="sv-SE" dirty="0"/>
              <a:t>Apple Safari</a:t>
            </a:r>
          </a:p>
          <a:p>
            <a:pPr lvl="1"/>
            <a:r>
              <a:rPr lang="sv-SE" dirty="0"/>
              <a:t>Microsoft </a:t>
            </a:r>
            <a:r>
              <a:rPr lang="sv-SE" dirty="0" err="1"/>
              <a:t>Edge</a:t>
            </a:r>
            <a:endParaRPr lang="sv-SE" dirty="0"/>
          </a:p>
          <a:p>
            <a:pPr lvl="1"/>
            <a:r>
              <a:rPr lang="sv-SE" dirty="0"/>
              <a:t>Mozilla </a:t>
            </a:r>
            <a:r>
              <a:rPr lang="sv-SE" dirty="0" err="1"/>
              <a:t>Firefox</a:t>
            </a:r>
            <a:endParaRPr lang="sv-SE" dirty="0"/>
          </a:p>
          <a:p>
            <a:r>
              <a:rPr lang="sv-SE" dirty="0">
                <a:solidFill>
                  <a:srgbClr val="00B050"/>
                </a:solidFill>
              </a:rPr>
              <a:t>Lösenordshanterarprogram (</a:t>
            </a:r>
            <a:r>
              <a:rPr lang="sv-SE" dirty="0" err="1">
                <a:solidFill>
                  <a:srgbClr val="00B050"/>
                </a:solidFill>
              </a:rPr>
              <a:t>appar</a:t>
            </a:r>
            <a:r>
              <a:rPr lang="sv-SE" dirty="0">
                <a:solidFill>
                  <a:srgbClr val="00B050"/>
                </a:solidFill>
              </a:rPr>
              <a:t>)</a:t>
            </a:r>
          </a:p>
          <a:p>
            <a:pPr lvl="1"/>
            <a:r>
              <a:rPr lang="sv-SE" dirty="0" err="1"/>
              <a:t>Bitwarden</a:t>
            </a:r>
            <a:endParaRPr lang="sv-SE" dirty="0"/>
          </a:p>
          <a:p>
            <a:pPr lvl="1"/>
            <a:r>
              <a:rPr lang="sv-SE" dirty="0"/>
              <a:t>Proton Pass</a:t>
            </a:r>
          </a:p>
          <a:p>
            <a:pPr lvl="1"/>
            <a:r>
              <a:rPr lang="sv-SE" dirty="0"/>
              <a:t>1Password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186FB94-6B3F-5159-7A3D-B8188E6EE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13" y="6311900"/>
            <a:ext cx="819174" cy="413944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5ECB3BB-573A-33FB-172B-707509FC0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657" y="2243203"/>
            <a:ext cx="358366" cy="37345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8C206E93-1BF6-8117-9307-BD48E55B9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657" y="2684127"/>
            <a:ext cx="358366" cy="376839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D6ED739F-CFD9-C2EE-A9EA-04D6F5CED5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137" y="3060966"/>
            <a:ext cx="407405" cy="373455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712B87DE-B79F-591E-5F7F-8A009D4BC4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257" y="3437804"/>
            <a:ext cx="376285" cy="373456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B69B7695-DA35-4850-F2D4-111303CC2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473" y="4405662"/>
            <a:ext cx="323069" cy="373456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AA2D7E1E-1CF4-6DAC-A8C5-B4F77A4CFA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279" y="4779118"/>
            <a:ext cx="373456" cy="373456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8D1BAF64-8B05-2BFD-87F0-2B9E8395A0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3066" y="5130229"/>
            <a:ext cx="373456" cy="36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40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67B4D-2840-778B-3DD0-3A6DFB1A5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4BF2E1-E13C-6112-2214-4ACEAEF36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Integrerad i webbläsare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04957C2-854F-A9C7-9778-775FE1B9B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0" i="0" dirty="0">
                <a:solidFill>
                  <a:srgbClr val="00B050"/>
                </a:solidFill>
                <a:effectLst/>
              </a:rPr>
              <a:t>+ Webbläsaren kan fylla i lösenorden</a:t>
            </a:r>
          </a:p>
          <a:p>
            <a:pPr marL="0" indent="0">
              <a:buNone/>
            </a:pPr>
            <a:r>
              <a:rPr lang="sv-SE" b="0" i="0" dirty="0">
                <a:solidFill>
                  <a:srgbClr val="00B050"/>
                </a:solidFill>
                <a:effectLst/>
              </a:rPr>
              <a:t>+ Webbläsaren kan föreslå starka lösenord</a:t>
            </a:r>
          </a:p>
          <a:p>
            <a:pPr marL="0" indent="0">
              <a:buNone/>
            </a:pPr>
            <a:r>
              <a:rPr lang="sv-SE" b="0" i="0" dirty="0">
                <a:solidFill>
                  <a:srgbClr val="00B050"/>
                </a:solidFill>
                <a:effectLst/>
              </a:rPr>
              <a:t>+ Webbläsaren kan kontrollera lösenordsläckor</a:t>
            </a:r>
          </a:p>
          <a:p>
            <a:pPr marL="0" indent="0">
              <a:buNone/>
            </a:pPr>
            <a:r>
              <a:rPr lang="sv-SE" b="0" i="0" dirty="0">
                <a:solidFill>
                  <a:srgbClr val="FF0000"/>
                </a:solidFill>
                <a:effectLst/>
              </a:rPr>
              <a:t>- Webbläsare glömmer att låsa lösenordsvalvet</a:t>
            </a:r>
          </a:p>
          <a:p>
            <a:pPr marL="0" indent="0">
              <a:buNone/>
            </a:pPr>
            <a:r>
              <a:rPr lang="sv-SE" b="0" i="0" dirty="0">
                <a:solidFill>
                  <a:srgbClr val="FF0000"/>
                </a:solidFill>
                <a:effectLst/>
              </a:rPr>
              <a:t>- Webbläsare exporterar lösenorden för lättvindigt</a:t>
            </a:r>
          </a:p>
          <a:p>
            <a:pPr marL="0" indent="0">
              <a:buNone/>
            </a:pPr>
            <a:r>
              <a:rPr lang="sv-SE" b="0" i="0" dirty="0">
                <a:solidFill>
                  <a:srgbClr val="FF0000"/>
                </a:solidFill>
                <a:effectLst/>
              </a:rPr>
              <a:t>- Några webbläsare synkroniserar utan totalsträckskryptering</a:t>
            </a:r>
          </a:p>
          <a:p>
            <a:pPr marL="0" indent="0">
              <a:buNone/>
            </a:pPr>
            <a:r>
              <a:rPr lang="sv-SE" b="0" i="0" dirty="0">
                <a:solidFill>
                  <a:srgbClr val="FF0000"/>
                </a:solidFill>
                <a:effectLst/>
              </a:rPr>
              <a:t>- Webbläsare kan inte dela lösenord</a:t>
            </a:r>
          </a:p>
          <a:p>
            <a:pPr marL="0" indent="0">
              <a:buNone/>
            </a:pPr>
            <a:r>
              <a:rPr lang="sv-SE" b="0" i="0" dirty="0">
                <a:solidFill>
                  <a:srgbClr val="1F2A36"/>
                </a:solidFill>
                <a:effectLst/>
              </a:rPr>
              <a:t>Lösenordshanterare är bättre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2C2EECB-9BC9-20BB-84A3-D2E1FDF13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13" y="6311900"/>
            <a:ext cx="819174" cy="41394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6B633D6-402D-015D-92F4-139B689E4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634" y="841962"/>
            <a:ext cx="353599" cy="371888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084D9AC2-281F-9987-6BF3-657A186ED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8537" y="835865"/>
            <a:ext cx="353599" cy="37798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9E35469-A93C-30C4-FD65-902FEFD5F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1440" y="841962"/>
            <a:ext cx="402371" cy="371888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F628F5B5-93F1-CB2D-984C-28E923916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3115" y="835865"/>
            <a:ext cx="371888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96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FE55E-D344-D98A-0A8F-FA2BFC55C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AB83BF-81A1-7DEC-FC90-EC07E19A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Google </a:t>
            </a:r>
            <a:r>
              <a:rPr lang="sv-SE" dirty="0" err="1"/>
              <a:t>Chrome</a:t>
            </a:r>
            <a:endParaRPr lang="sv-SE" dirty="0"/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873D0662-C1C6-575B-D464-0968180BD6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711863"/>
            <a:ext cx="5181600" cy="2578861"/>
          </a:xfrm>
        </p:spPr>
      </p:pic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F4CA65EE-4576-3EEE-3802-705559C253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550118"/>
            <a:ext cx="5181600" cy="2902352"/>
          </a:xfr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DF651765-480C-BB36-F673-39DF24460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13" y="6311900"/>
            <a:ext cx="819174" cy="4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22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3A917-CF4F-D6FE-2068-E10393D51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A9BDFD-0DCF-8FDD-FC09-05BDFB9F5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Google </a:t>
            </a:r>
            <a:r>
              <a:rPr lang="sv-SE" dirty="0" err="1"/>
              <a:t>Chrome</a:t>
            </a: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C5D2484-0CBE-EC11-3737-D2A62CDE25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83895" y="1825625"/>
            <a:ext cx="4490210" cy="4351338"/>
          </a:xfrm>
        </p:spPr>
      </p:pic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37FA1136-B578-0F3D-3213-558CC77E29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453860"/>
            <a:ext cx="5181600" cy="3094867"/>
          </a:xfr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ADDE0C6C-F189-85B4-8C20-BD020BB2C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13" y="6311900"/>
            <a:ext cx="819174" cy="4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76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4042B-A14A-A096-00EA-7E521C68F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778032-38C8-E4BE-B309-BD77A1B1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Lösenordshanterar </a:t>
            </a:r>
            <a:r>
              <a:rPr lang="sv-SE" dirty="0" err="1"/>
              <a:t>app</a:t>
            </a:r>
            <a:r>
              <a:rPr lang="sv-SE" dirty="0"/>
              <a:t>/program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F4D3286-90A6-821D-AE6B-C18F79CCD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3751" y="845010"/>
            <a:ext cx="323116" cy="37188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05F82030-A1D4-E2E8-C8A5-51C07474A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13" y="6311900"/>
            <a:ext cx="819174" cy="413944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6937FE3-5A43-CB21-5F66-F21185BC7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7290" y="845010"/>
            <a:ext cx="371888" cy="371888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8D8E6D4B-3269-AA9F-B5AA-1B4AE5BBE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9601" y="845010"/>
            <a:ext cx="371888" cy="365792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37EA457C-CE69-FD04-7DA9-2ED8690ECD49}"/>
              </a:ext>
            </a:extLst>
          </p:cNvPr>
          <p:cNvSpPr txBox="1"/>
          <p:nvPr/>
        </p:nvSpPr>
        <p:spPr>
          <a:xfrm>
            <a:off x="756719" y="1927779"/>
            <a:ext cx="105156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2800" i="0" dirty="0">
                <a:solidFill>
                  <a:srgbClr val="00B050"/>
                </a:solidFill>
                <a:effectLst/>
              </a:rPr>
              <a:t>+ Säkerhet</a:t>
            </a:r>
          </a:p>
          <a:p>
            <a:pPr algn="l"/>
            <a:r>
              <a:rPr lang="sv-SE" sz="2800" i="0" dirty="0">
                <a:solidFill>
                  <a:srgbClr val="00B050"/>
                </a:solidFill>
                <a:effectLst/>
              </a:rPr>
              <a:t>+ Automatisk inloggning</a:t>
            </a:r>
          </a:p>
          <a:p>
            <a:pPr algn="l"/>
            <a:r>
              <a:rPr lang="sv-SE" sz="2800" i="0" dirty="0">
                <a:solidFill>
                  <a:srgbClr val="00B050"/>
                </a:solidFill>
                <a:effectLst/>
              </a:rPr>
              <a:t>+ Erbjuder tvåfaktorsautentisering</a:t>
            </a:r>
          </a:p>
          <a:p>
            <a:pPr algn="l"/>
            <a:r>
              <a:rPr lang="sv-SE" sz="2800" i="0" dirty="0">
                <a:solidFill>
                  <a:srgbClr val="00B050"/>
                </a:solidFill>
                <a:effectLst/>
              </a:rPr>
              <a:t>+ Korsplattformsstöd</a:t>
            </a:r>
          </a:p>
          <a:p>
            <a:pPr algn="l"/>
            <a:r>
              <a:rPr lang="sv-SE" sz="2800" i="0" dirty="0">
                <a:solidFill>
                  <a:srgbClr val="FF0000"/>
                </a:solidFill>
                <a:effectLst/>
              </a:rPr>
              <a:t>- En punkt för angrepp</a:t>
            </a:r>
          </a:p>
          <a:p>
            <a:pPr algn="l"/>
            <a:r>
              <a:rPr lang="sv-SE" sz="2800" i="0" dirty="0">
                <a:solidFill>
                  <a:srgbClr val="FF0000"/>
                </a:solidFill>
                <a:effectLst/>
              </a:rPr>
              <a:t>- Beroende av en huvudenhet</a:t>
            </a:r>
          </a:p>
          <a:p>
            <a:pPr algn="l"/>
            <a:r>
              <a:rPr lang="sv-SE" sz="2800" i="0" dirty="0">
                <a:solidFill>
                  <a:srgbClr val="FF0000"/>
                </a:solidFill>
                <a:effectLst/>
              </a:rPr>
              <a:t>- Integrationsproblem</a:t>
            </a:r>
          </a:p>
          <a:p>
            <a:pPr algn="l"/>
            <a:r>
              <a:rPr lang="sv-SE" sz="2800" i="0" dirty="0">
                <a:solidFill>
                  <a:srgbClr val="FF0000"/>
                </a:solidFill>
                <a:effectLst/>
              </a:rPr>
              <a:t>- Kostnad</a:t>
            </a:r>
          </a:p>
          <a:p>
            <a:pPr algn="l"/>
            <a:r>
              <a:rPr lang="sv-SE" sz="2800" i="0" dirty="0">
                <a:solidFill>
                  <a:srgbClr val="FF0000"/>
                </a:solidFill>
                <a:effectLst/>
              </a:rPr>
              <a:t>- Lärandekurva</a:t>
            </a:r>
          </a:p>
        </p:txBody>
      </p:sp>
    </p:spTree>
    <p:extLst>
      <p:ext uri="{BB962C8B-B14F-4D97-AF65-F5344CB8AC3E}">
        <p14:creationId xmlns:p14="http://schemas.microsoft.com/office/powerpoint/2010/main" val="463607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ECD76-428E-524A-897A-D088F7771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05C4BF-C5BC-54C5-5887-649B0C915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Bitwarden</a:t>
            </a: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5697E5A-6C2D-4C1E-9C60-92DA5FE8BA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35212" y="1825625"/>
            <a:ext cx="2787576" cy="4351338"/>
          </a:xfrm>
        </p:spPr>
      </p:pic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82AF6028-73A8-897E-9D30-E053169520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8114" y="1825625"/>
            <a:ext cx="5169771" cy="4351338"/>
          </a:xfr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83859B24-7676-0A0C-DE5F-B0903D4B0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13" y="6311900"/>
            <a:ext cx="819174" cy="4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54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315</Words>
  <Application>Microsoft Office PowerPoint</Application>
  <PresentationFormat>Bredbild</PresentationFormat>
  <Paragraphs>66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Office-tema</vt:lpstr>
      <vt:lpstr>Lösenordshantering</vt:lpstr>
      <vt:lpstr>Lösenord - att tänka på</vt:lpstr>
      <vt:lpstr>Tvåfaktorautentisering - vad är det?</vt:lpstr>
      <vt:lpstr>Lösenordshanterare - värt att ha?</vt:lpstr>
      <vt:lpstr>Integrerad i webbläsare</vt:lpstr>
      <vt:lpstr>Google Chrome</vt:lpstr>
      <vt:lpstr>Google Chrome</vt:lpstr>
      <vt:lpstr>Lösenordshanterar app/program</vt:lpstr>
      <vt:lpstr>Bitwarden</vt:lpstr>
      <vt:lpstr>Bitwarden</vt:lpstr>
      <vt:lpstr>Bitwarden</vt:lpstr>
      <vt:lpstr>Bitwarden</vt:lpstr>
      <vt:lpstr>Bitwarden</vt:lpstr>
      <vt:lpstr>Var hittar jag mer information?</vt:lpstr>
      <vt:lpstr>Frågor?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Lösenordshantering</dc:title>
  <dc:creator>Pintér, Paul</dc:creator>
  <cp:lastModifiedBy>Paul Pintér</cp:lastModifiedBy>
  <cp:revision>39</cp:revision>
  <dcterms:created xsi:type="dcterms:W3CDTF">2024-02-19T13:38:15Z</dcterms:created>
  <dcterms:modified xsi:type="dcterms:W3CDTF">2024-02-20T13:07:16Z</dcterms:modified>
</cp:coreProperties>
</file>