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8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0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4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7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09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6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45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5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7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AE1C-5B06-4D10-9E75-A55B0B99B8E8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D907-8360-47B7-9F48-F916A22E18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8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617" y="1744962"/>
            <a:ext cx="2868930" cy="2225279"/>
          </a:xfrm>
          <a:prstGeom prst="rect">
            <a:avLst/>
          </a:prstGeom>
        </p:spPr>
      </p:pic>
      <p:pic>
        <p:nvPicPr>
          <p:cNvPr id="3" name="Bildobjekt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75087" y="1927129"/>
            <a:ext cx="3114675" cy="204311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802880" y="4264004"/>
            <a:ext cx="57078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SLÄKTFORSKNING</a:t>
            </a:r>
            <a:endParaRPr lang="sv-SE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sv-SE" sz="3600" b="1" dirty="0">
                <a:latin typeface="Arial Black" panose="020B0A04020102020204" pitchFamily="34" charset="0"/>
                <a:ea typeface="Calibri" panose="020F0502020204030204" pitchFamily="34" charset="0"/>
              </a:rPr>
              <a:t>- mer än en hobby</a:t>
            </a:r>
            <a:endParaRPr lang="sv-SE" sz="3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4"/>
          <a:stretch>
            <a:fillRect/>
          </a:stretch>
        </p:blipFill>
        <p:spPr>
          <a:xfrm>
            <a:off x="589463" y="520699"/>
            <a:ext cx="1409154" cy="35795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116183" y="878658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2022-02-17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7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95745" y="1010516"/>
            <a:ext cx="773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Jag </a:t>
            </a:r>
            <a:r>
              <a:rPr lang="sv-SE" sz="2400" b="1" dirty="0" smtClean="0"/>
              <a:t>försöker mig på en liten </a:t>
            </a:r>
            <a:r>
              <a:rPr lang="sv-SE" sz="2400" b="1" dirty="0" smtClean="0"/>
              <a:t>jämförelse…</a:t>
            </a:r>
            <a:endParaRPr lang="sv-SE" sz="2400" b="1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204"/>
              </p:ext>
            </p:extLst>
          </p:nvPr>
        </p:nvGraphicFramePr>
        <p:xfrm>
          <a:off x="1038224" y="1590673"/>
          <a:ext cx="7400925" cy="4890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436">
                  <a:extLst>
                    <a:ext uri="{9D8B030D-6E8A-4147-A177-3AD203B41FA5}">
                      <a16:colId xmlns:a16="http://schemas.microsoft.com/office/drawing/2014/main" val="236732444"/>
                    </a:ext>
                  </a:extLst>
                </a:gridCol>
                <a:gridCol w="3667489">
                  <a:extLst>
                    <a:ext uri="{9D8B030D-6E8A-4147-A177-3AD203B41FA5}">
                      <a16:colId xmlns:a16="http://schemas.microsoft.com/office/drawing/2014/main" val="1462656688"/>
                    </a:ext>
                  </a:extLst>
                </a:gridCol>
              </a:tblGrid>
              <a:tr h="645951">
                <a:tc>
                  <a:txBody>
                    <a:bodyPr/>
                    <a:lstStyle/>
                    <a:p>
                      <a:r>
                        <a:rPr lang="sv-SE" b="1" dirty="0" smtClean="0"/>
                        <a:t>Vi</a:t>
                      </a:r>
                      <a:r>
                        <a:rPr lang="sv-SE" b="1" baseline="0" dirty="0" smtClean="0"/>
                        <a:t> lärde oss en gång att läsa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Vi </a:t>
                      </a:r>
                      <a:r>
                        <a:rPr lang="sv-SE" b="1" baseline="0" dirty="0" smtClean="0"/>
                        <a:t>börjar släktforska</a:t>
                      </a:r>
                      <a:endParaRPr lang="sv-S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74332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lärde oss alfabetet, ABC….</a:t>
                      </a:r>
                    </a:p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lär oss grunderna, och </a:t>
                      </a:r>
                      <a:r>
                        <a:rPr lang="sv-SE" sz="1600" dirty="0" smtClean="0"/>
                        <a:t>byggstenarna i släktforskningen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11170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lärde oss att läsa hela ord</a:t>
                      </a:r>
                    </a:p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hittar enstaka fakta, när farmor föddes,</a:t>
                      </a:r>
                      <a:r>
                        <a:rPr lang="sv-SE" sz="1600" baseline="0" dirty="0" smtClean="0"/>
                        <a:t> var morfar dog, osv.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73573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kunde plötsligt läsa hela meningar</a:t>
                      </a:r>
                    </a:p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hittar en</a:t>
                      </a:r>
                      <a:r>
                        <a:rPr lang="sv-SE" sz="1600" baseline="0" dirty="0" smtClean="0"/>
                        <a:t> hel familjebild, var dom bodde, vart dom flyttade, osv.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25464"/>
                  </a:ext>
                </a:extLst>
              </a:tr>
              <a:tr h="584432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kunde läsa ett helt kapitel och förstå handlingen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kan foga samman våra data till en hel släktgren, i tid och rum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01029"/>
                  </a:ext>
                </a:extLst>
              </a:tr>
              <a:tr h="83050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kunde läsa in hel bok och förstå sammanhanget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kan skapa ett helt träd där vi  kopplar</a:t>
                      </a:r>
                      <a:r>
                        <a:rPr lang="sv-SE" sz="1600" baseline="0" dirty="0" smtClean="0"/>
                        <a:t> samman våra anor och deras liv till en hel berättelse i den tid då de levde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11773"/>
                  </a:ext>
                </a:extLst>
              </a:tr>
              <a:tr h="1076585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kan nu läsa, och vi kan välja de böcker och tidskrifter som intresserar oss, kanske en roman,</a:t>
                      </a:r>
                      <a:r>
                        <a:rPr lang="sv-SE" sz="1600" baseline="0" dirty="0" smtClean="0"/>
                        <a:t> en faktabok, en dagstidning, eller vad som helst.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Vi kan nu gå vidare i släktforskningen, följa utvecklingen, lära nytt, hitta nya kontakter och fördjupa vårt kunnande. Den här ”boken” tal aldrig slut.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45250"/>
                  </a:ext>
                </a:extLst>
              </a:tr>
            </a:tbl>
          </a:graphicData>
        </a:graphic>
      </p:graphicFrame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92921" y="1108629"/>
            <a:ext cx="5867876" cy="11344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01" y="2830265"/>
            <a:ext cx="7592786" cy="175536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52" y="4894285"/>
            <a:ext cx="7582988" cy="979658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>
          <a:blip r:embed="rId5"/>
          <a:stretch>
            <a:fillRect/>
          </a:stretch>
        </p:blipFill>
        <p:spPr>
          <a:xfrm>
            <a:off x="524149" y="52142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7895" y="987210"/>
            <a:ext cx="5305561" cy="48006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700" b="1" dirty="0"/>
              <a:t>Varför började jag själv att släktforska?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084218" y="1555763"/>
            <a:ext cx="7210696" cy="4858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Jag visste knappast någonting om mina förfäder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Jag blev alltmer nyfiken på det som var före mig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Barn och barnbarn börjar ställa frågor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Vilka var personerna på korten i lådor och album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15">
            <a:off x="1728121" y="3365774"/>
            <a:ext cx="956576" cy="13206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484">
            <a:off x="2672310" y="3276279"/>
            <a:ext cx="1013377" cy="134971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402">
            <a:off x="3667063" y="3316062"/>
            <a:ext cx="968414" cy="129121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870">
            <a:off x="4672739" y="3356741"/>
            <a:ext cx="891938" cy="118878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59" y="3357042"/>
            <a:ext cx="880910" cy="117400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210">
            <a:off x="6438422" y="3298847"/>
            <a:ext cx="895571" cy="119308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8">
            <a:off x="6605607" y="4340633"/>
            <a:ext cx="886759" cy="122858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570">
            <a:off x="5599269" y="4385693"/>
            <a:ext cx="1011183" cy="134824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76">
            <a:off x="4727472" y="4437945"/>
            <a:ext cx="819773" cy="123194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60" y="4484984"/>
            <a:ext cx="777169" cy="116775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912">
            <a:off x="2933845" y="4478319"/>
            <a:ext cx="971336" cy="129411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556">
            <a:off x="1777225" y="4725094"/>
            <a:ext cx="1191832" cy="893874"/>
          </a:xfrm>
          <a:prstGeom prst="rect">
            <a:avLst/>
          </a:prstGeom>
        </p:spPr>
      </p:pic>
      <p:pic>
        <p:nvPicPr>
          <p:cNvPr id="19" name="Bildobjekt 18"/>
          <p:cNvPicPr/>
          <p:nvPr/>
        </p:nvPicPr>
        <p:blipFill>
          <a:blip r:embed="rId14"/>
          <a:stretch>
            <a:fillRect/>
          </a:stretch>
        </p:blipFill>
        <p:spPr>
          <a:xfrm>
            <a:off x="511086" y="531175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95758" y="1010725"/>
            <a:ext cx="6231467" cy="424919"/>
          </a:xfrm>
        </p:spPr>
        <p:txBody>
          <a:bodyPr>
            <a:normAutofit/>
          </a:bodyPr>
          <a:lstStyle/>
          <a:p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Vad blev jag särskilt intresserad av i släktforskningen</a:t>
            </a: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64895" y="1563536"/>
            <a:ext cx="7713345" cy="51115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Livet i hembygden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där mina 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tidigare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släktled levde och verkade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Geografi, särskilt Närke, Östergötland, Hälsingland, Medelpad, Västernorrland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Historia underifrån, särskilt under 1700- och 1800-talet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De stora barnkullarna, okända fäder, levnadsförhållanden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Inflyttningen till Stockholm, nya arbetsvillkor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Emigrationen till Amerika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Bruks- och industrihistoria</a:t>
            </a:r>
          </a:p>
          <a:p>
            <a:pPr marL="0" indent="0">
              <a:buNone/>
            </a:pPr>
            <a:endParaRPr lang="sv-SE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Dessutom har jag med </a:t>
            </a: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 glädje:</a:t>
            </a:r>
            <a:endParaRPr 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Besökt platser där förfäder har levat och arbetat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Besökt hembygdsföreningar, och träffat många som nu lever i hembygden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Träffat okända släktingar som berättat om släktbanden, och mycket mer</a:t>
            </a:r>
          </a:p>
          <a:p>
            <a:pPr marL="0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476" y="899229"/>
            <a:ext cx="5915025" cy="583406"/>
          </a:xfrm>
        </p:spPr>
        <p:txBody>
          <a:bodyPr>
            <a:normAutofit/>
          </a:bodyPr>
          <a:lstStyle/>
          <a:p>
            <a:pPr algn="ctr"/>
            <a:r>
              <a:rPr lang="sv-S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sz="2100" b="1" dirty="0">
                <a:latin typeface="Arial" panose="020B0604020202020204" pitchFamily="34" charset="0"/>
                <a:cs typeface="Arial" panose="020B0604020202020204" pitchFamily="34" charset="0"/>
              </a:rPr>
              <a:t>gjorde dom som var före mig?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1135" y="1723207"/>
            <a:ext cx="7504611" cy="4821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De som levde av lantbruk, skogsbruk och gårdsarbete:</a:t>
            </a:r>
          </a:p>
          <a:p>
            <a:pPr marL="0" indent="0">
              <a:buNone/>
            </a:pPr>
            <a:r>
              <a:rPr lang="sv-SE" sz="7200" dirty="0">
                <a:latin typeface="Arial" panose="020B0604020202020204" pitchFamily="34" charset="0"/>
                <a:cs typeface="Arial" panose="020B0604020202020204" pitchFamily="34" charset="0"/>
              </a:rPr>
              <a:t>Bönder, torpare, drängar, pigor, backstugusittare, osv</a:t>
            </a:r>
          </a:p>
          <a:p>
            <a:pPr marL="0" indent="0">
              <a:buNone/>
            </a:pPr>
            <a:endParaRPr lang="sv-SE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De som levde av Industri och hantverk: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7200" dirty="0">
                <a:latin typeface="Arial" panose="020B0604020202020204" pitchFamily="34" charset="0"/>
                <a:cs typeface="Arial" panose="020B0604020202020204" pitchFamily="34" charset="0"/>
              </a:rPr>
              <a:t>Metallarbetare, skomakare, skräddare, textilarbetare, fabrikörer, gelbgjutare, bergsmän, slöjdare, eldare, järnvägsarbetare, vävare, fotoagent, strykerska, sotare, klockare, varvsarbetare, kokerska, handlande, osv</a:t>
            </a:r>
          </a:p>
          <a:p>
            <a:pPr marL="0" indent="0">
              <a:lnSpc>
                <a:spcPct val="120000"/>
              </a:lnSpc>
              <a:buNone/>
            </a:pPr>
            <a:endParaRPr lang="sv-S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De som tjänade samhället på annat sätt: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7200" dirty="0">
                <a:latin typeface="Arial" panose="020B0604020202020204" pitchFamily="34" charset="0"/>
                <a:cs typeface="Arial" panose="020B0604020202020204" pitchFamily="34" charset="0"/>
              </a:rPr>
              <a:t>Soldater, skollärare, nämndemän, osv</a:t>
            </a:r>
          </a:p>
          <a:p>
            <a:pPr marL="0" indent="0">
              <a:lnSpc>
                <a:spcPct val="120000"/>
              </a:lnSpc>
              <a:buNone/>
            </a:pPr>
            <a:endParaRPr lang="sv-S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De övriga: </a:t>
            </a:r>
            <a:r>
              <a:rPr lang="sv-SE" sz="7200" dirty="0">
                <a:latin typeface="Arial" panose="020B0604020202020204" pitchFamily="34" charset="0"/>
                <a:cs typeface="Arial" panose="020B0604020202020204" pitchFamily="34" charset="0"/>
              </a:rPr>
              <a:t>Lösdrivare, fattighjon, saknade</a:t>
            </a:r>
          </a:p>
          <a:p>
            <a:pPr marL="0" indent="0">
              <a:buNone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3375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v-SE" sz="5400" b="1" dirty="0">
              <a:latin typeface="Comic Sans MS" panose="030F0702030302020204" pitchFamily="66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24050" y="846593"/>
            <a:ext cx="6305549" cy="361949"/>
          </a:xfrm>
        </p:spPr>
        <p:txBody>
          <a:bodyPr>
            <a:noAutofit/>
          </a:bodyPr>
          <a:lstStyle/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En särskild händelse - Stenhuset i Gästrike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Hammarby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6" y="1514740"/>
            <a:ext cx="2597675" cy="1948254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53" y="1388081"/>
            <a:ext cx="3391255" cy="254344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6" y="3766124"/>
            <a:ext cx="3127462" cy="23455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53" y="4092696"/>
            <a:ext cx="3391255" cy="2543441"/>
          </a:xfrm>
          <a:prstGeom prst="rect">
            <a:avLst/>
          </a:prstGeom>
        </p:spPr>
      </p:pic>
      <p:pic>
        <p:nvPicPr>
          <p:cNvPr id="9" name="Bildobjekt 8"/>
          <p:cNvPicPr/>
          <p:nvPr/>
        </p:nvPicPr>
        <p:blipFill>
          <a:blip r:embed="rId6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97742" y="747366"/>
            <a:ext cx="3960284" cy="538955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Kung</a:t>
            </a:r>
            <a:r>
              <a:rPr lang="sv-S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, för en dag……….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752159"/>
            <a:ext cx="1582788" cy="2110383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5" y="2572406"/>
            <a:ext cx="3224925" cy="2418694"/>
          </a:xfrm>
          <a:prstGeom prst="rect">
            <a:avLst/>
          </a:prstGeom>
        </p:spPr>
      </p:pic>
      <p:pic>
        <p:nvPicPr>
          <p:cNvPr id="1026" name="Picture 2" descr="Bildresultat fÃ¶r Edward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5" y="2141006"/>
            <a:ext cx="2627649" cy="32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/>
          <p:nvPr/>
        </p:nvPicPr>
        <p:blipFill>
          <a:blip r:embed="rId5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795199" y="872480"/>
            <a:ext cx="74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är största behållningen av min egen släktforskning hittills?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23599" y="1466593"/>
            <a:ext cx="8039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Genealogi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läran om släktförhållanden – gör historien levande på ett personligt plan. Man känner att släktforskning är på framgång, lokalt och globalt. Genealogi är både teoretiskt och praktiskt fascinerande. Det finns alltid mer att lära.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Verktygen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 form av arkivkällor, handskrifter, digitala plattformar, andras kunskaper,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volontärarbeten, teknisk utveckling, DNA mm, är spännande och engagerande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Kontakterna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Man är sällan ensam om att forska bland sina anor. Nya system gör det möjligt att kontakta andra forskare för spännande utbyten och kanske träffar.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Hembygden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som var okänd blir plötsligt levande både i ett historiskt perspektiv, men även i nutid. Ett samtal eller ett besök kan ge så mycket.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Upptäckter.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 hittar förklaringar till gamla frågor, det okända fotomotivet får ett namn, texten i ett gammalt brev blir tolkad, nya personer uppstår, varför blir därför.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hjälpa andra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 väcka intresset för släktforskning och att hitta sina anor är så roligt, minst lika spännande som den egna forskningen. Ett gemensamt intresse skapar vänskap.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97381" y="977115"/>
            <a:ext cx="2739304" cy="41909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67869" y="1396214"/>
            <a:ext cx="7398327" cy="48045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släktforska innebär att glänta på dörren till det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förflutna,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men precis som med all historia handlar det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också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om att försöka kasta lite ljus över oss själva och vår egen tillvaro.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stora skillnaden är att inom släktforskningen handlar det inte om kungarna och de stora händelserna - här skildras historien genom de enskilda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människorna, våra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egna släktingar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väljer själv inriktningen och hur långt jag vill gå!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kanske känner att jag inte blir helt klar, men då kan kanske andra ta vid.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Jag kan glädja mig själv och andra med ett släktträd eller en släktbok. </a:t>
            </a:r>
          </a:p>
        </p:txBody>
      </p:sp>
      <p:pic>
        <p:nvPicPr>
          <p:cNvPr id="5" name="Bildobjekt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9" y="409841"/>
            <a:ext cx="1409154" cy="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766</Words>
  <Application>Microsoft Office PowerPoint</Application>
  <PresentationFormat>Bildspel på skärmen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Comic Sans MS</vt:lpstr>
      <vt:lpstr>Courier New</vt:lpstr>
      <vt:lpstr>Wingdings</vt:lpstr>
      <vt:lpstr>Office-tema</vt:lpstr>
      <vt:lpstr>PowerPoint-presentation</vt:lpstr>
      <vt:lpstr>PowerPoint-presentation</vt:lpstr>
      <vt:lpstr>Varför började jag själv att släktforska?</vt:lpstr>
      <vt:lpstr>Vad blev jag särskilt intresserad av i släktforskningen? </vt:lpstr>
      <vt:lpstr>Vad gjorde dom som var före mig?</vt:lpstr>
      <vt:lpstr>   En särskild händelse - Stenhuset i Gästrike Hammarby</vt:lpstr>
      <vt:lpstr>Kung, för en dag……….</vt:lpstr>
      <vt:lpstr>PowerPoint-presentation</vt:lpstr>
      <vt:lpstr>Sammanfattning: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Rolf Carlén</dc:creator>
  <cp:lastModifiedBy>Rolf Carlén</cp:lastModifiedBy>
  <cp:revision>39</cp:revision>
  <dcterms:created xsi:type="dcterms:W3CDTF">2022-02-10T09:05:39Z</dcterms:created>
  <dcterms:modified xsi:type="dcterms:W3CDTF">2022-02-17T09:29:14Z</dcterms:modified>
</cp:coreProperties>
</file>