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custShowLst>
    <p:custShow name="Anpassat bildspel 1" id="0">
      <p:sldLst>
        <p:sld r:id="rId2"/>
      </p:sldLst>
    </p:custShow>
  </p:custShow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för Släktforska" id="{43EDAD15-1A5A-4E9B-9984-4297BAFA6704}">
          <p14:sldIdLst>
            <p14:sldId id="256"/>
            <p14:sldId id="257"/>
            <p14:sldId id="258"/>
          </p14:sldIdLst>
        </p14:section>
        <p14:section name="Namnlöst avsnitt" id="{BAA8CD4C-7EBC-41F3-9129-E3813C4E9F6D}">
          <p14:sldIdLst>
            <p14:sldId id="259"/>
            <p14:sldId id="260"/>
            <p14:sldId id="261"/>
            <p14:sldId id="262"/>
            <p14:sldId id="263"/>
            <p14:sldId id="264"/>
            <p14:sldId id="265"/>
            <p14:sldId id="266"/>
            <p14:sldId id="267"/>
            <p14:sldId id="268"/>
          </p14:sldIdLst>
        </p14:section>
        <p14:section name="Namnlöst avsnitt" id="{9E5C5A75-C6FB-44D9-82BE-F5FCB7D7726B}">
          <p14:sldIdLst>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932236-5AB9-4919-A677-2B54B2A8895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22522DA-3536-4718-9B85-433ACBB72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5687A32-3632-4C35-BC8E-EEE1EF37A9F9}"/>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5" name="Platshållare för sidfot 4">
            <a:extLst>
              <a:ext uri="{FF2B5EF4-FFF2-40B4-BE49-F238E27FC236}">
                <a16:creationId xmlns:a16="http://schemas.microsoft.com/office/drawing/2014/main" id="{4EEDEEF9-A78D-4550-B136-E39AB07949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4B893F-6F50-4FA3-B073-A25602F5F235}"/>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199456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37B6BF-093F-4DE7-B143-6E65C1E598C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9B6D812-DA16-4574-96B6-85D1324EAE0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EB5221D-EC97-41DD-86F8-7742B517F703}"/>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5" name="Platshållare för sidfot 4">
            <a:extLst>
              <a:ext uri="{FF2B5EF4-FFF2-40B4-BE49-F238E27FC236}">
                <a16:creationId xmlns:a16="http://schemas.microsoft.com/office/drawing/2014/main" id="{21F1B4FD-A130-4D94-B37B-97EFC16F4E5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91CD72-6EB2-4940-8EEC-4CCAA73C8A4B}"/>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210907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05BA7AB-B4BE-4D68-9227-F36E0739248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2E3FFA1-7364-48A3-9084-F5776A7B30A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B4856F-C764-4368-9054-F200CC1E0CFB}"/>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5" name="Platshållare för sidfot 4">
            <a:extLst>
              <a:ext uri="{FF2B5EF4-FFF2-40B4-BE49-F238E27FC236}">
                <a16:creationId xmlns:a16="http://schemas.microsoft.com/office/drawing/2014/main" id="{9197F9B7-1A13-4D5D-9804-C8868BAF3F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FBC197-368E-4862-AA33-11B905B413A3}"/>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202396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B13774-88B2-447B-99F0-6D522144CB8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8A1303-F9CF-4785-8393-D7ABE876855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D539FC-39C6-492F-B063-D0DA4F288C6D}"/>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5" name="Platshållare för sidfot 4">
            <a:extLst>
              <a:ext uri="{FF2B5EF4-FFF2-40B4-BE49-F238E27FC236}">
                <a16:creationId xmlns:a16="http://schemas.microsoft.com/office/drawing/2014/main" id="{AF77F04F-1318-4D73-977C-8A6B8D7FEA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FEFD8B-C7AC-416D-8611-E5A4C08B30F8}"/>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174461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5DD171-9506-441F-A7A8-B8B3C893512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063A4F8-0D59-481C-AC2B-51A0F636D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7A4531F-01BC-4105-9B72-55B7031CA27E}"/>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5" name="Platshållare för sidfot 4">
            <a:extLst>
              <a:ext uri="{FF2B5EF4-FFF2-40B4-BE49-F238E27FC236}">
                <a16:creationId xmlns:a16="http://schemas.microsoft.com/office/drawing/2014/main" id="{2885FEDB-D44F-4086-B72E-9B5B2BEDC7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8E09F3-3F29-4C8D-8645-B8BEC8240808}"/>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56125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5DD4EC-9270-497B-9A6B-ACC47B0586F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8D67750-98EE-4679-B6E7-A7687608E34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E36B157-00ED-4EF8-A136-937143F9ABF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5EE5A90-865F-4FA1-BAFB-8E0B0A04DF3C}"/>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6" name="Platshållare för sidfot 5">
            <a:extLst>
              <a:ext uri="{FF2B5EF4-FFF2-40B4-BE49-F238E27FC236}">
                <a16:creationId xmlns:a16="http://schemas.microsoft.com/office/drawing/2014/main" id="{A5BA7E49-5C61-42A0-8A48-29EB55AEB65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6BA74B-8415-48B2-9F71-FF8EDC2C7E68}"/>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254294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B0318-08CC-4AF6-A13D-20012A3780F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B038932-FFB4-4E68-8948-E9BF040BF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E248DE-7C25-41AE-A7D2-DC42DA178E1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5A176FB-D842-46BC-B5D5-0D0302624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5AA1C6C-5BD8-4CA8-936C-A3677899CEE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FEFE510-DE74-464D-84EE-2660F4F5C0BD}"/>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8" name="Platshållare för sidfot 7">
            <a:extLst>
              <a:ext uri="{FF2B5EF4-FFF2-40B4-BE49-F238E27FC236}">
                <a16:creationId xmlns:a16="http://schemas.microsoft.com/office/drawing/2014/main" id="{E7623ECB-5A9D-45DF-A557-B66CF27C526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528E56E-83B8-4C3D-B180-416B7B002E8A}"/>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355588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2E49D8-9D35-4269-BDAB-24D47222496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41DB916-D1A0-44B6-BC7A-0EBBB069F7CD}"/>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4" name="Platshållare för sidfot 3">
            <a:extLst>
              <a:ext uri="{FF2B5EF4-FFF2-40B4-BE49-F238E27FC236}">
                <a16:creationId xmlns:a16="http://schemas.microsoft.com/office/drawing/2014/main" id="{93B724E0-1493-4BDA-9639-FBDDCDDE47B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777E302-8FEF-4795-9F60-8DA67AF3D808}"/>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109013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8DC7630-BC8A-4AF2-AC00-153D015DEAFC}"/>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3" name="Platshållare för sidfot 2">
            <a:extLst>
              <a:ext uri="{FF2B5EF4-FFF2-40B4-BE49-F238E27FC236}">
                <a16:creationId xmlns:a16="http://schemas.microsoft.com/office/drawing/2014/main" id="{8D9B783F-1A90-4456-BAB0-C04BC261EE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62A78EF-5BAD-4F63-8DFC-275488673574}"/>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15634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1E10D-91A6-4555-A9B3-2338B1F05EE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577A71-4E0F-4E43-B72A-CCB89EE07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F4E8FB9-19C2-4D88-958B-D5BA23E49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1285071-4A43-414C-B208-5C1C4370CAF9}"/>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6" name="Platshållare för sidfot 5">
            <a:extLst>
              <a:ext uri="{FF2B5EF4-FFF2-40B4-BE49-F238E27FC236}">
                <a16:creationId xmlns:a16="http://schemas.microsoft.com/office/drawing/2014/main" id="{85CACB67-1CFC-43F6-80AA-47CCF94A786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D4E639-7D63-430F-844B-46AC0D22651C}"/>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191746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036F1-D34B-49BF-B359-A18A925ACCF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A38E4EB-2044-4D05-BD6E-0E7EA3228E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C018FCD-9C8E-4483-91B7-72E22EC45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45796C9-816D-42A7-8C95-F6A6CBC50620}"/>
              </a:ext>
            </a:extLst>
          </p:cNvPr>
          <p:cNvSpPr>
            <a:spLocks noGrp="1"/>
          </p:cNvSpPr>
          <p:nvPr>
            <p:ph type="dt" sz="half" idx="10"/>
          </p:nvPr>
        </p:nvSpPr>
        <p:spPr/>
        <p:txBody>
          <a:bodyPr/>
          <a:lstStyle/>
          <a:p>
            <a:fld id="{B6B4B03A-225C-41D8-94B6-F5A6FF25A052}" type="datetimeFigureOut">
              <a:rPr lang="sv-SE" smtClean="0"/>
              <a:t>2022-02-19</a:t>
            </a:fld>
            <a:endParaRPr lang="sv-SE"/>
          </a:p>
        </p:txBody>
      </p:sp>
      <p:sp>
        <p:nvSpPr>
          <p:cNvPr id="6" name="Platshållare för sidfot 5">
            <a:extLst>
              <a:ext uri="{FF2B5EF4-FFF2-40B4-BE49-F238E27FC236}">
                <a16:creationId xmlns:a16="http://schemas.microsoft.com/office/drawing/2014/main" id="{2D5020DB-A894-421E-8121-4201A8870AF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4DA296B-4C45-4769-9B3D-B1F70ACB0C20}"/>
              </a:ext>
            </a:extLst>
          </p:cNvPr>
          <p:cNvSpPr>
            <a:spLocks noGrp="1"/>
          </p:cNvSpPr>
          <p:nvPr>
            <p:ph type="sldNum" sz="quarter" idx="12"/>
          </p:nvPr>
        </p:nvSpPr>
        <p:spPr/>
        <p:txBody>
          <a:bodyPr/>
          <a:lstStyle/>
          <a:p>
            <a:fld id="{4F2046DF-5C7A-4008-976B-DAB4B7B22895}" type="slidenum">
              <a:rPr lang="sv-SE" smtClean="0"/>
              <a:t>‹#›</a:t>
            </a:fld>
            <a:endParaRPr lang="sv-SE"/>
          </a:p>
        </p:txBody>
      </p:sp>
    </p:spTree>
    <p:extLst>
      <p:ext uri="{BB962C8B-B14F-4D97-AF65-F5344CB8AC3E}">
        <p14:creationId xmlns:p14="http://schemas.microsoft.com/office/powerpoint/2010/main" val="6743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04B454-1C32-47E5-979E-BE651A08F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5BEDDEA-A07D-4FD7-B3BB-820955C57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AA4A5C8-A616-4181-B077-6ECD4AF79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4B03A-225C-41D8-94B6-F5A6FF25A052}" type="datetimeFigureOut">
              <a:rPr lang="sv-SE" smtClean="0"/>
              <a:t>2022-02-19</a:t>
            </a:fld>
            <a:endParaRPr lang="sv-SE"/>
          </a:p>
        </p:txBody>
      </p:sp>
      <p:sp>
        <p:nvSpPr>
          <p:cNvPr id="5" name="Platshållare för sidfot 4">
            <a:extLst>
              <a:ext uri="{FF2B5EF4-FFF2-40B4-BE49-F238E27FC236}">
                <a16:creationId xmlns:a16="http://schemas.microsoft.com/office/drawing/2014/main" id="{C43BB74B-3C8D-4825-8A90-E99EC4E42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2F5C244-6142-4291-BCB7-16DA5E488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046DF-5C7A-4008-976B-DAB4B7B22895}" type="slidenum">
              <a:rPr lang="sv-SE" smtClean="0"/>
              <a:t>‹#›</a:t>
            </a:fld>
            <a:endParaRPr lang="sv-SE"/>
          </a:p>
        </p:txBody>
      </p:sp>
    </p:spTree>
    <p:extLst>
      <p:ext uri="{BB962C8B-B14F-4D97-AF65-F5344CB8AC3E}">
        <p14:creationId xmlns:p14="http://schemas.microsoft.com/office/powerpoint/2010/main" val="427667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laktforskning.org/varfor%20slaktforska/varfor%20slaktforska.ht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anforskning.wordpress.com/2016/03/21/ska-vi-normalisera-vara-forfaders-namn/" TargetMode="External"/><Relationship Id="rId13" Type="http://schemas.openxmlformats.org/officeDocument/2006/relationships/hyperlink" Target="https://anforskning.wordpress.com/borja-slaktforska/" TargetMode="External"/><Relationship Id="rId3" Type="http://schemas.openxmlformats.org/officeDocument/2006/relationships/hyperlink" Target="https://anforskning.wordpress.com/2017/11/28/vagen-in-till-dombockerna/" TargetMode="External"/><Relationship Id="rId7" Type="http://schemas.openxmlformats.org/officeDocument/2006/relationships/hyperlink" Target="https://anforskning.wordpress.com/2018/11/26/namnskick-i-aldre-tider/" TargetMode="External"/><Relationship Id="rId12" Type="http://schemas.openxmlformats.org/officeDocument/2006/relationships/hyperlink" Target="https://anforskning.wordpress.com/2020/03/05/jag-har-tappat-gnistan-med-att-slaktforska/" TargetMode="External"/><Relationship Id="rId17" Type="http://schemas.openxmlformats.org/officeDocument/2006/relationships/hyperlink" Target="https://anforskning.files.wordpress.com/2017/09/introduktion-till-slc3a4ktforskning-version-2-170910.pdf" TargetMode="External"/><Relationship Id="rId2" Type="http://schemas.openxmlformats.org/officeDocument/2006/relationships/hyperlink" Target="https://anforskning.wordpress.com/2018/11/13/kallhanvisningar-i-slaktforskning/" TargetMode="External"/><Relationship Id="rId16" Type="http://schemas.openxmlformats.org/officeDocument/2006/relationships/hyperlink" Target="https://anforskning.wordpress.com/2019/07/02/att-undvika-vanliga-misstag/" TargetMode="External"/><Relationship Id="rId1" Type="http://schemas.openxmlformats.org/officeDocument/2006/relationships/slideLayout" Target="../slideLayouts/slideLayout7.xml"/><Relationship Id="rId6" Type="http://schemas.openxmlformats.org/officeDocument/2006/relationships/hyperlink" Target="https://anforskning.wordpress.com/2016/03/28/fantasifulla-namn-i-slakttradet/" TargetMode="External"/><Relationship Id="rId11" Type="http://schemas.openxmlformats.org/officeDocument/2006/relationships/hyperlink" Target="https://anforskning.wordpress.com/2019/03/04/vilka-spar-lamnar-du-efter-dig/" TargetMode="External"/><Relationship Id="rId5" Type="http://schemas.openxmlformats.org/officeDocument/2006/relationships/hyperlink" Target="https://anforskning.wordpress.com/2022/01/26/kan-man-lita-pa-husforhorslangden/" TargetMode="External"/><Relationship Id="rId15" Type="http://schemas.openxmlformats.org/officeDocument/2006/relationships/hyperlink" Target="https://anforskning.wordpress.com/2016/11/16/ibland-far-man-tanka-till-lite/" TargetMode="External"/><Relationship Id="rId10" Type="http://schemas.openxmlformats.org/officeDocument/2006/relationships/hyperlink" Target="https://anforskning.wordpress.com/2020/09/25/vad-bouppteckningarna-kan-beratta-om-dina-slaktingar/" TargetMode="External"/><Relationship Id="rId4" Type="http://schemas.openxmlformats.org/officeDocument/2006/relationships/hyperlink" Target="https://anforskning.wordpress.com/2022/01/20/nar-du-vill-veta-mer-an-vad-kyrkbockerna-kan-beratta/" TargetMode="External"/><Relationship Id="rId9" Type="http://schemas.openxmlformats.org/officeDocument/2006/relationships/hyperlink" Target="https://anforskning.wordpress.com/2017/02/06/falska-slakttrad-och-pahittade-anor/" TargetMode="External"/><Relationship Id="rId14" Type="http://schemas.openxmlformats.org/officeDocument/2006/relationships/hyperlink" Target="https://anforskning.wordpress.com/2017/08/07/slaktingar-minns-och-beratta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hyperlink" Target="https://sv.wikipedia.org/wiki/Tr%C3%A4d"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medborgarskolan.se/var-varld/ekonomi-och-samhalle/slaktforskning-ett-livslangt-intres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hurskajagslaktforska.com/2020/12/01/varfor-slaktforsk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laktforskning.org/varfor%20slaktforska/varfor%20slaktforska.htm" TargetMode="External"/><Relationship Id="rId2" Type="http://schemas.openxmlformats.org/officeDocument/2006/relationships/hyperlink" Target="https://anforskning.wordpress.com/2019/01/07/att-planera-sin-slaktforsk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groups/153193194700297" TargetMode="External"/><Relationship Id="rId3" Type="http://schemas.openxmlformats.org/officeDocument/2006/relationships/hyperlink" Target="https://www.facebook.com/groups/dnaanor" TargetMode="External"/><Relationship Id="rId7" Type="http://schemas.openxmlformats.org/officeDocument/2006/relationships/hyperlink" Target="https://www.facebook.com/groups/437005553484770" TargetMode="External"/><Relationship Id="rId12" Type="http://schemas.openxmlformats.org/officeDocument/2006/relationships/hyperlink" Target="https://www.familysearch.org/sv/wiki/K%C3%A4llor_och_k%C3%A4llkritik" TargetMode="External"/><Relationship Id="rId2" Type="http://schemas.openxmlformats.org/officeDocument/2006/relationships/hyperlink" Target="https://www.facebook.com/peterDNA/" TargetMode="External"/><Relationship Id="rId1" Type="http://schemas.openxmlformats.org/officeDocument/2006/relationships/slideLayout" Target="../slideLayouts/slideLayout7.xml"/><Relationship Id="rId6" Type="http://schemas.openxmlformats.org/officeDocument/2006/relationships/hyperlink" Target="https://www.facebook.com/groups/719748734737193" TargetMode="External"/><Relationship Id="rId11" Type="http://schemas.openxmlformats.org/officeDocument/2006/relationships/hyperlink" Target="https://www.facebook.com/groups/slaktforskning4noviser/" TargetMode="External"/><Relationship Id="rId5" Type="http://schemas.openxmlformats.org/officeDocument/2006/relationships/hyperlink" Target="https://www.facebook.com/groups/sforsknig/" TargetMode="External"/><Relationship Id="rId10" Type="http://schemas.openxmlformats.org/officeDocument/2006/relationships/hyperlink" Target="https://www.facebook.com/groups/239433885078/" TargetMode="External"/><Relationship Id="rId4" Type="http://schemas.openxmlformats.org/officeDocument/2006/relationships/hyperlink" Target="https://www.facebook.com/sverigesslaktforskarforbund/" TargetMode="External"/><Relationship Id="rId9" Type="http://schemas.openxmlformats.org/officeDocument/2006/relationships/hyperlink" Target="https://www.facebook.com/groups/22431591097776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arkivdigital.se/" TargetMode="External"/><Relationship Id="rId3" Type="http://schemas.openxmlformats.org/officeDocument/2006/relationships/hyperlink" Target="https://anforskning.wordpress.com/2019/01/07/att-planera-sin-slaktforskning/" TargetMode="External"/><Relationship Id="rId7" Type="http://schemas.openxmlformats.org/officeDocument/2006/relationships/hyperlink" Target="https://sok.stadsarkivet.stockholm.se/?category=a-o-hitta-i-arkiven" TargetMode="External"/><Relationship Id="rId2" Type="http://schemas.openxmlformats.org/officeDocument/2006/relationships/hyperlink" Target="https://slakthistoria.se/slaktforskning/sa-fungerar-slaktforskning" TargetMode="External"/><Relationship Id="rId1" Type="http://schemas.openxmlformats.org/officeDocument/2006/relationships/slideLayout" Target="../slideLayouts/slideLayout7.xml"/><Relationship Id="rId6" Type="http://schemas.openxmlformats.org/officeDocument/2006/relationships/hyperlink" Target="https://stadsarkivet.stockholm/" TargetMode="External"/><Relationship Id="rId5" Type="http://schemas.openxmlformats.org/officeDocument/2006/relationships/hyperlink" Target="https://riksarkivet.se/slakt-personforskning" TargetMode="External"/><Relationship Id="rId4" Type="http://schemas.openxmlformats.org/officeDocument/2006/relationships/hyperlink" Target="https://forum.rotter.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nforskning.wordpress.com/2019/01/07/att-planera-sin-slaktforskni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FEDC5-FA28-40DF-9DD3-D47CAAA11F78}"/>
              </a:ext>
            </a:extLst>
          </p:cNvPr>
          <p:cNvSpPr>
            <a:spLocks noGrp="1"/>
          </p:cNvSpPr>
          <p:nvPr>
            <p:ph type="title"/>
          </p:nvPr>
        </p:nvSpPr>
        <p:spPr>
          <a:xfrm>
            <a:off x="838200" y="365125"/>
            <a:ext cx="10515600" cy="753991"/>
          </a:xfrm>
        </p:spPr>
        <p:txBody>
          <a:bodyPr>
            <a:normAutofit/>
          </a:bodyPr>
          <a:lstStyle/>
          <a:p>
            <a:pPr algn="ctr"/>
            <a:r>
              <a:rPr lang="sv-SE" sz="3600" dirty="0">
                <a:effectLst/>
                <a:latin typeface="Calibri" panose="020F0502020204030204" pitchFamily="34" charset="0"/>
                <a:ea typeface="Calibri" panose="020F0502020204030204" pitchFamily="34" charset="0"/>
                <a:cs typeface="Times New Roman" panose="02020603050405020304" pitchFamily="18" charset="0"/>
              </a:rPr>
              <a:t>Motivation till att börja släktforska</a:t>
            </a:r>
            <a:endParaRPr lang="sv-SE" sz="3600" dirty="0"/>
          </a:p>
        </p:txBody>
      </p:sp>
      <p:sp>
        <p:nvSpPr>
          <p:cNvPr id="3" name="Underrubrik 2">
            <a:extLst>
              <a:ext uri="{FF2B5EF4-FFF2-40B4-BE49-F238E27FC236}">
                <a16:creationId xmlns:a16="http://schemas.microsoft.com/office/drawing/2014/main" id="{84A05A01-2098-4F29-9B76-94EB33FC4BE9}"/>
              </a:ext>
            </a:extLst>
          </p:cNvPr>
          <p:cNvSpPr>
            <a:spLocks noGrp="1"/>
          </p:cNvSpPr>
          <p:nvPr>
            <p:ph idx="1"/>
          </p:nvPr>
        </p:nvSpPr>
        <p:spPr>
          <a:xfrm>
            <a:off x="838200" y="1351128"/>
            <a:ext cx="10515600" cy="4825835"/>
          </a:xfrm>
        </p:spPr>
        <p:txBody>
          <a:bodyPr>
            <a:normAutofit fontScale="85000" lnSpcReduction="20000"/>
          </a:bodyPr>
          <a:lstStyle/>
          <a:p>
            <a:pPr algn="l"/>
            <a:r>
              <a:rPr lang="sv-SE" sz="320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2"/>
              </a:rPr>
              <a:t>Varför släktforska</a:t>
            </a:r>
            <a:r>
              <a:rPr lang="sv-SE" sz="3200" dirty="0">
                <a:effectLst/>
                <a:latin typeface="Calibri" panose="020F0502020204030204" pitchFamily="34" charset="0"/>
                <a:ea typeface="Calibri" panose="020F0502020204030204" pitchFamily="34" charset="0"/>
                <a:cs typeface="Times New Roman" panose="02020603050405020304" pitchFamily="18" charset="0"/>
              </a:rPr>
              <a:t> - slaktforska.org</a:t>
            </a: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sv-SE" dirty="0">
                <a:effectLst/>
                <a:latin typeface="Calibri" panose="020F0502020204030204" pitchFamily="34" charset="0"/>
                <a:ea typeface="Calibri" panose="020F0502020204030204" pitchFamily="34" charset="0"/>
                <a:cs typeface="Times New Roman" panose="02020603050405020304" pitchFamily="18" charset="0"/>
              </a:rPr>
              <a:t>Att få erfara känslan utav nyfikenhet på att forska efter det okända i sin släkt - vilka de var  - var de bodde och ägnade sig åt - är något som är den vane forskarens drivkraft att leta vidare.</a:t>
            </a:r>
          </a:p>
          <a:p>
            <a:pPr algn="l"/>
            <a:endParaRPr lang="sv-SE" sz="15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sv-SE" dirty="0">
                <a:effectLst/>
                <a:latin typeface="Calibri" panose="020F0502020204030204" pitchFamily="34" charset="0"/>
                <a:ea typeface="Calibri" panose="020F0502020204030204" pitchFamily="34" charset="0"/>
                <a:cs typeface="Times New Roman" panose="02020603050405020304" pitchFamily="18" charset="0"/>
              </a:rPr>
              <a:t>Samtidigt ger det vidare en lektion i den svenska historien och ger en bild av Sverige genom tiden.</a:t>
            </a:r>
          </a:p>
          <a:p>
            <a:pPr algn="l"/>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sv-SE" dirty="0">
                <a:effectLst/>
                <a:latin typeface="Calibri" panose="020F0502020204030204" pitchFamily="34" charset="0"/>
                <a:ea typeface="Calibri" panose="020F0502020204030204" pitchFamily="34" charset="0"/>
                <a:cs typeface="Times New Roman" panose="02020603050405020304" pitchFamily="18" charset="0"/>
              </a:rPr>
              <a:t>Känslan och pirret av att prästens dagsform avgör vad som du kan finna i kyrkans böcker - ibland utförligt skrivet och ibland ingenting alls - eftersom detta egentligen ju var prästens egna arbetsböcker.</a:t>
            </a:r>
          </a:p>
          <a:p>
            <a:pPr algn="l"/>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sv-SE" dirty="0">
                <a:effectLst/>
                <a:latin typeface="Calibri" panose="020F0502020204030204" pitchFamily="34" charset="0"/>
                <a:ea typeface="Calibri" panose="020F0502020204030204" pitchFamily="34" charset="0"/>
                <a:cs typeface="Times New Roman" panose="02020603050405020304" pitchFamily="18" charset="0"/>
              </a:rPr>
              <a:t>Att få lära sig läsa äldre text från sexton- och sjuttonhundratalet som avviker från dagens - ger också extra stimulans när man väl lyckas tolka innehållet i böckerna.</a:t>
            </a:r>
          </a:p>
          <a:p>
            <a:endParaRPr lang="sv-SE" dirty="0"/>
          </a:p>
        </p:txBody>
      </p:sp>
    </p:spTree>
    <p:extLst>
      <p:ext uri="{BB962C8B-B14F-4D97-AF65-F5344CB8AC3E}">
        <p14:creationId xmlns:p14="http://schemas.microsoft.com/office/powerpoint/2010/main" val="44596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6852944-F3D2-48F0-BA36-D617F2B91C71}"/>
              </a:ext>
            </a:extLst>
          </p:cNvPr>
          <p:cNvSpPr txBox="1"/>
          <p:nvPr/>
        </p:nvSpPr>
        <p:spPr>
          <a:xfrm>
            <a:off x="633046" y="267286"/>
            <a:ext cx="11197883" cy="1200329"/>
          </a:xfrm>
          <a:prstGeom prst="rect">
            <a:avLst/>
          </a:prstGeom>
          <a:noFill/>
        </p:spPr>
        <p:txBody>
          <a:bodyPr wrap="square" rtlCol="0">
            <a:spAutoFit/>
          </a:bodyPr>
          <a:lstStyle/>
          <a:p>
            <a:pPr algn="just" fontAlgn="base"/>
            <a:r>
              <a:rPr lang="sv-SE" sz="1800">
                <a:solidFill>
                  <a:srgbClr val="000000"/>
                </a:solidFill>
                <a:effectLst/>
                <a:latin typeface="Calibri" panose="020F0502020204030204" pitchFamily="34" charset="0"/>
                <a:ea typeface="Times New Roman" panose="02020603050405020304" pitchFamily="18" charset="0"/>
              </a:rPr>
              <a:t>Det ger, i generation </a:t>
            </a:r>
            <a:r>
              <a:rPr lang="sv-SE" sz="1800" b="1">
                <a:solidFill>
                  <a:srgbClr val="000000"/>
                </a:solidFill>
                <a:effectLst/>
                <a:latin typeface="Calibri" panose="020F0502020204030204" pitchFamily="34" charset="0"/>
                <a:ea typeface="Times New Roman" panose="02020603050405020304" pitchFamily="18" charset="0"/>
              </a:rPr>
              <a:t>2-12</a:t>
            </a:r>
            <a:r>
              <a:rPr lang="sv-SE" sz="1800">
                <a:solidFill>
                  <a:srgbClr val="000000"/>
                </a:solidFill>
                <a:effectLst/>
                <a:latin typeface="Calibri" panose="020F0502020204030204" pitchFamily="34" charset="0"/>
                <a:ea typeface="Times New Roman" panose="02020603050405020304" pitchFamily="18" charset="0"/>
              </a:rPr>
              <a:t> totalt </a:t>
            </a:r>
            <a:r>
              <a:rPr lang="sv-SE" sz="1800" b="1">
                <a:solidFill>
                  <a:srgbClr val="000000"/>
                </a:solidFill>
                <a:effectLst/>
                <a:latin typeface="Calibri" panose="020F0502020204030204" pitchFamily="34" charset="0"/>
                <a:ea typeface="Times New Roman" panose="02020603050405020304" pitchFamily="18" charset="0"/>
              </a:rPr>
              <a:t>2 047</a:t>
            </a:r>
            <a:r>
              <a:rPr lang="sv-SE" sz="1800">
                <a:solidFill>
                  <a:srgbClr val="000000"/>
                </a:solidFill>
                <a:effectLst/>
                <a:latin typeface="Calibri" panose="020F0502020204030204" pitchFamily="34" charset="0"/>
                <a:ea typeface="Times New Roman" panose="02020603050405020304" pitchFamily="18" charset="0"/>
              </a:rPr>
              <a:t> par av släktingar och förfäder. Om vi dessutom räknar med barn till dessa </a:t>
            </a:r>
            <a:r>
              <a:rPr lang="sv-SE" sz="1800" b="1">
                <a:solidFill>
                  <a:srgbClr val="000000"/>
                </a:solidFill>
                <a:effectLst/>
                <a:latin typeface="Calibri" panose="020F0502020204030204" pitchFamily="34" charset="0"/>
                <a:ea typeface="Times New Roman" panose="02020603050405020304" pitchFamily="18" charset="0"/>
              </a:rPr>
              <a:t>2 047</a:t>
            </a:r>
            <a:r>
              <a:rPr lang="sv-SE" sz="1800">
                <a:solidFill>
                  <a:srgbClr val="000000"/>
                </a:solidFill>
                <a:effectLst/>
                <a:latin typeface="Calibri" panose="020F0502020204030204" pitchFamily="34" charset="0"/>
                <a:ea typeface="Times New Roman" panose="02020603050405020304" pitchFamily="18" charset="0"/>
              </a:rPr>
              <a:t> par, med i snitt </a:t>
            </a:r>
            <a:r>
              <a:rPr lang="sv-SE" sz="1800" b="1">
                <a:solidFill>
                  <a:srgbClr val="000000"/>
                </a:solidFill>
                <a:effectLst/>
                <a:latin typeface="Calibri" panose="020F0502020204030204" pitchFamily="34" charset="0"/>
                <a:ea typeface="Times New Roman" panose="02020603050405020304" pitchFamily="18" charset="0"/>
              </a:rPr>
              <a:t>3</a:t>
            </a:r>
            <a:r>
              <a:rPr lang="sv-SE" sz="1800">
                <a:solidFill>
                  <a:srgbClr val="000000"/>
                </a:solidFill>
                <a:effectLst/>
                <a:latin typeface="Calibri" panose="020F0502020204030204" pitchFamily="34" charset="0"/>
                <a:ea typeface="Times New Roman" panose="02020603050405020304" pitchFamily="18" charset="0"/>
              </a:rPr>
              <a:t> barn var på 1900-talet, och </a:t>
            </a:r>
            <a:r>
              <a:rPr lang="sv-SE" sz="1800" b="1">
                <a:solidFill>
                  <a:srgbClr val="000000"/>
                </a:solidFill>
                <a:effectLst/>
                <a:latin typeface="Calibri" panose="020F0502020204030204" pitchFamily="34" charset="0"/>
                <a:ea typeface="Times New Roman" panose="02020603050405020304" pitchFamily="18" charset="0"/>
              </a:rPr>
              <a:t>7</a:t>
            </a:r>
            <a:r>
              <a:rPr lang="sv-SE" sz="1800">
                <a:solidFill>
                  <a:srgbClr val="000000"/>
                </a:solidFill>
                <a:effectLst/>
                <a:latin typeface="Calibri" panose="020F0502020204030204" pitchFamily="34" charset="0"/>
                <a:ea typeface="Times New Roman" panose="02020603050405020304" pitchFamily="18" charset="0"/>
              </a:rPr>
              <a:t> barn per par under 1800- och 1700-talen, så ger det ytterligare </a:t>
            </a:r>
            <a:r>
              <a:rPr lang="sv-SE" sz="1800" b="1">
                <a:solidFill>
                  <a:srgbClr val="000000"/>
                </a:solidFill>
                <a:effectLst/>
                <a:latin typeface="Calibri" panose="020F0502020204030204" pitchFamily="34" charset="0"/>
                <a:ea typeface="Times New Roman" panose="02020603050405020304" pitchFamily="18" charset="0"/>
              </a:rPr>
              <a:t>14 266</a:t>
            </a:r>
            <a:r>
              <a:rPr lang="sv-SE" sz="1800">
                <a:solidFill>
                  <a:srgbClr val="000000"/>
                </a:solidFill>
                <a:effectLst/>
                <a:latin typeface="Calibri" panose="020F0502020204030204" pitchFamily="34" charset="0"/>
                <a:ea typeface="Times New Roman" panose="02020603050405020304" pitchFamily="18" charset="0"/>
              </a:rPr>
              <a:t> släktingar, totalt </a:t>
            </a:r>
            <a:r>
              <a:rPr lang="sv-SE" sz="1800" b="1">
                <a:solidFill>
                  <a:srgbClr val="000000"/>
                </a:solidFill>
                <a:effectLst/>
                <a:latin typeface="Calibri" panose="020F0502020204030204" pitchFamily="34" charset="0"/>
                <a:ea typeface="Times New Roman" panose="02020603050405020304" pitchFamily="18" charset="0"/>
              </a:rPr>
              <a:t>18 361</a:t>
            </a:r>
            <a:r>
              <a:rPr lang="sv-SE" sz="1800">
                <a:solidFill>
                  <a:srgbClr val="000000"/>
                </a:solidFill>
                <a:effectLst/>
                <a:latin typeface="Calibri" panose="020F0502020204030204" pitchFamily="34" charset="0"/>
                <a:ea typeface="Times New Roman" panose="02020603050405020304" pitchFamily="18" charset="0"/>
              </a:rPr>
              <a:t> släktingar. Räknar man med att varje familj tar runt </a:t>
            </a:r>
            <a:r>
              <a:rPr lang="sv-SE" sz="1800" b="1">
                <a:solidFill>
                  <a:srgbClr val="000000"/>
                </a:solidFill>
                <a:effectLst/>
                <a:latin typeface="Calibri" panose="020F0502020204030204" pitchFamily="34" charset="0"/>
                <a:ea typeface="Times New Roman" panose="02020603050405020304" pitchFamily="18" charset="0"/>
              </a:rPr>
              <a:t>5</a:t>
            </a:r>
            <a:r>
              <a:rPr lang="sv-SE" sz="1800">
                <a:solidFill>
                  <a:srgbClr val="000000"/>
                </a:solidFill>
                <a:effectLst/>
                <a:latin typeface="Calibri" panose="020F0502020204030204" pitchFamily="34" charset="0"/>
                <a:ea typeface="Times New Roman" panose="02020603050405020304" pitchFamily="18" charset="0"/>
              </a:rPr>
              <a:t> timmar att forska fram, från födelse till död och allt det som händer där emellan vilket är lågt räknat, så tar det </a:t>
            </a:r>
            <a:r>
              <a:rPr lang="sv-SE" sz="1800" b="1">
                <a:solidFill>
                  <a:srgbClr val="000000"/>
                </a:solidFill>
                <a:effectLst/>
                <a:latin typeface="Calibri" panose="020F0502020204030204" pitchFamily="34" charset="0"/>
                <a:ea typeface="Times New Roman" panose="02020603050405020304" pitchFamily="18" charset="0"/>
              </a:rPr>
              <a:t>426</a:t>
            </a:r>
            <a:r>
              <a:rPr lang="sv-SE" sz="1800">
                <a:solidFill>
                  <a:srgbClr val="000000"/>
                </a:solidFill>
                <a:effectLst/>
                <a:latin typeface="Calibri" panose="020F0502020204030204" pitchFamily="34" charset="0"/>
                <a:ea typeface="Times New Roman" panose="02020603050405020304" pitchFamily="18" charset="0"/>
              </a:rPr>
              <a:t> dagar oavbruten forskning dygnet runt.</a:t>
            </a:r>
            <a:endParaRPr lang="sv-SE" sz="1800">
              <a:effectLst/>
              <a:latin typeface="Times New Roman" panose="02020603050405020304" pitchFamily="18" charset="0"/>
              <a:ea typeface="Times New Roman" panose="02020603050405020304" pitchFamily="18" charset="0"/>
            </a:endParaRPr>
          </a:p>
        </p:txBody>
      </p:sp>
      <p:sp>
        <p:nvSpPr>
          <p:cNvPr id="3" name="textruta 2">
            <a:extLst>
              <a:ext uri="{FF2B5EF4-FFF2-40B4-BE49-F238E27FC236}">
                <a16:creationId xmlns:a16="http://schemas.microsoft.com/office/drawing/2014/main" id="{72CD7678-76B7-46A9-A422-6BE217B83E7C}"/>
              </a:ext>
            </a:extLst>
          </p:cNvPr>
          <p:cNvSpPr txBox="1"/>
          <p:nvPr/>
        </p:nvSpPr>
        <p:spPr>
          <a:xfrm>
            <a:off x="633046" y="1702191"/>
            <a:ext cx="11015003" cy="2430281"/>
          </a:xfrm>
          <a:prstGeom prst="rect">
            <a:avLst/>
          </a:prstGeom>
          <a:noFill/>
        </p:spPr>
        <p:txBody>
          <a:bodyPr wrap="square" rtlCol="0">
            <a:spAutoFit/>
          </a:bodyPr>
          <a:lstStyle/>
          <a:p>
            <a:pPr algn="just" fontAlgn="base"/>
            <a:r>
              <a:rPr lang="sv-SE" sz="1800">
                <a:solidFill>
                  <a:srgbClr val="000000"/>
                </a:solidFill>
                <a:effectLst/>
                <a:latin typeface="Calibri" panose="020F0502020204030204" pitchFamily="34" charset="0"/>
                <a:ea typeface="Times New Roman" panose="02020603050405020304" pitchFamily="18" charset="0"/>
              </a:rPr>
              <a:t>Men jag vågar påstå att det är nästan ingen som lyckats få fram alla personer i de första </a:t>
            </a:r>
            <a:r>
              <a:rPr lang="sv-SE" sz="1800" b="1">
                <a:solidFill>
                  <a:srgbClr val="000000"/>
                </a:solidFill>
                <a:effectLst/>
                <a:latin typeface="Calibri" panose="020F0502020204030204" pitchFamily="34" charset="0"/>
                <a:ea typeface="Times New Roman" panose="02020603050405020304" pitchFamily="18" charset="0"/>
              </a:rPr>
              <a:t>12</a:t>
            </a:r>
            <a:r>
              <a:rPr lang="sv-SE" sz="1800">
                <a:solidFill>
                  <a:srgbClr val="000000"/>
                </a:solidFill>
                <a:effectLst/>
                <a:latin typeface="Calibri" panose="020F0502020204030204" pitchFamily="34" charset="0"/>
                <a:ea typeface="Times New Roman" panose="02020603050405020304" pitchFamily="18" charset="0"/>
              </a:rPr>
              <a:t> generationerna på grund av flera orsaker; anförluster vid kusingiften, okända fäder, eller att det inte går att spåra en person längre tillbaka i tiden när källmaterialet tar slut - vilket inte allt för sällan beror på att kyrkböckerna förstörts i brand. Ju närmare dig själv i generationerna som en sådan lucka uppstår, ju färre förfäder och deras barn blir det att dokumentera.</a:t>
            </a:r>
            <a:endParaRPr lang="sv-SE" sz="1800">
              <a:effectLst/>
              <a:latin typeface="Times New Roman" panose="02020603050405020304" pitchFamily="18" charset="0"/>
              <a:ea typeface="Times New Roman" panose="02020603050405020304" pitchFamily="18" charset="0"/>
            </a:endParaRPr>
          </a:p>
          <a:p>
            <a:pPr fontAlgn="base">
              <a:lnSpc>
                <a:spcPct val="107000"/>
              </a:lnSpc>
              <a:spcAft>
                <a:spcPts val="800"/>
              </a:spcAft>
            </a:pPr>
            <a:r>
              <a:rPr lang="sv-SE" sz="1800">
                <a:effectLst/>
                <a:latin typeface="Calibri" panose="020F0502020204030204" pitchFamily="34" charset="0"/>
                <a:ea typeface="Calibri" panose="020F0502020204030204" pitchFamily="34" charset="0"/>
                <a:cs typeface="Calibri" panose="020F0502020204030204" pitchFamily="34" charset="0"/>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Det är därför jag alltid blir fundersam och lite nyfiken när någon säger att de har uppåt </a:t>
            </a:r>
            <a:r>
              <a:rPr lang="sv-SE" sz="1800" b="1">
                <a:solidFill>
                  <a:srgbClr val="000000"/>
                </a:solidFill>
                <a:effectLst/>
                <a:latin typeface="Calibri" panose="020F0502020204030204" pitchFamily="34" charset="0"/>
                <a:ea typeface="Times New Roman" panose="02020603050405020304" pitchFamily="18" charset="0"/>
              </a:rPr>
              <a:t>50 000</a:t>
            </a:r>
            <a:r>
              <a:rPr lang="sv-SE" sz="1800">
                <a:solidFill>
                  <a:srgbClr val="000000"/>
                </a:solidFill>
                <a:effectLst/>
                <a:latin typeface="Calibri" panose="020F0502020204030204" pitchFamily="34" charset="0"/>
                <a:ea typeface="Times New Roman" panose="02020603050405020304" pitchFamily="18" charset="0"/>
              </a:rPr>
              <a:t> eller </a:t>
            </a:r>
            <a:endParaRPr lang="sv-SE" sz="1800">
              <a:effectLst/>
              <a:latin typeface="Times New Roman" panose="02020603050405020304" pitchFamily="18" charset="0"/>
              <a:ea typeface="Times New Roman" panose="02020603050405020304" pitchFamily="18" charset="0"/>
            </a:endParaRPr>
          </a:p>
          <a:p>
            <a:pPr algn="just" fontAlgn="base"/>
            <a:r>
              <a:rPr lang="sv-SE" sz="1800" b="1">
                <a:solidFill>
                  <a:srgbClr val="000000"/>
                </a:solidFill>
                <a:effectLst/>
                <a:latin typeface="Calibri" panose="020F0502020204030204" pitchFamily="34" charset="0"/>
                <a:ea typeface="Times New Roman" panose="02020603050405020304" pitchFamily="18" charset="0"/>
              </a:rPr>
              <a:t>60 000</a:t>
            </a:r>
            <a:r>
              <a:rPr lang="sv-SE" sz="1800">
                <a:solidFill>
                  <a:srgbClr val="000000"/>
                </a:solidFill>
                <a:effectLst/>
                <a:latin typeface="Calibri" panose="020F0502020204030204" pitchFamily="34" charset="0"/>
                <a:ea typeface="Times New Roman" panose="02020603050405020304" pitchFamily="18" charset="0"/>
              </a:rPr>
              <a:t> personer i sitt släktträd. Jag säger inte att det är fel, inte alls. Men jag undrar vid såna fall, hur mycket tid har ägnats åt varje person?</a:t>
            </a:r>
            <a:endParaRPr lang="sv-SE" sz="1800">
              <a:effectLst/>
              <a:latin typeface="Times New Roman" panose="02020603050405020304" pitchFamily="18" charset="0"/>
              <a:ea typeface="Times New Roman" panose="02020603050405020304" pitchFamily="18" charset="0"/>
            </a:endParaRPr>
          </a:p>
        </p:txBody>
      </p:sp>
      <p:sp>
        <p:nvSpPr>
          <p:cNvPr id="4" name="textruta 3">
            <a:extLst>
              <a:ext uri="{FF2B5EF4-FFF2-40B4-BE49-F238E27FC236}">
                <a16:creationId xmlns:a16="http://schemas.microsoft.com/office/drawing/2014/main" id="{3005D699-BF49-4DA3-8F61-76BC420FD518}"/>
              </a:ext>
            </a:extLst>
          </p:cNvPr>
          <p:cNvSpPr txBox="1"/>
          <p:nvPr/>
        </p:nvSpPr>
        <p:spPr>
          <a:xfrm>
            <a:off x="633047" y="4332849"/>
            <a:ext cx="10789920" cy="1200329"/>
          </a:xfrm>
          <a:prstGeom prst="rect">
            <a:avLst/>
          </a:prstGeom>
          <a:noFill/>
        </p:spPr>
        <p:txBody>
          <a:bodyPr wrap="square" rtlCol="0">
            <a:spAutoFit/>
          </a:bodyPr>
          <a:lstStyle/>
          <a:p>
            <a:pPr algn="just" fontAlgn="base"/>
            <a:r>
              <a:rPr lang="sv-SE" sz="1800">
                <a:solidFill>
                  <a:srgbClr val="000000"/>
                </a:solidFill>
                <a:effectLst/>
                <a:latin typeface="Calibri" panose="020F0502020204030204" pitchFamily="34" charset="0"/>
                <a:ea typeface="Times New Roman" panose="02020603050405020304" pitchFamily="18" charset="0"/>
              </a:rPr>
              <a:t>För mig personligen har det aldrig handlat om att få så många personer i mitt träd som möjligt, utan att få veta hur livet var för mina förfäder, vilka öden som de drabbades av under sina liv, och framför allt, hur påverkade staten, kyrkan, och grannarna deras liv? Det är sånt jag är rädd att man missar när man </a:t>
            </a:r>
            <a:r>
              <a:rPr lang="sv-SE" sz="1800" b="1">
                <a:solidFill>
                  <a:srgbClr val="000000"/>
                </a:solidFill>
                <a:effectLst/>
                <a:latin typeface="Calibri" panose="020F0502020204030204" pitchFamily="34" charset="0"/>
                <a:ea typeface="Times New Roman" panose="02020603050405020304" pitchFamily="18" charset="0"/>
              </a:rPr>
              <a:t>”fastnar”</a:t>
            </a:r>
            <a:r>
              <a:rPr lang="sv-SE" sz="1800">
                <a:solidFill>
                  <a:srgbClr val="000000"/>
                </a:solidFill>
                <a:effectLst/>
                <a:latin typeface="Calibri" panose="020F0502020204030204" pitchFamily="34" charset="0"/>
                <a:ea typeface="Times New Roman" panose="02020603050405020304" pitchFamily="18" charset="0"/>
              </a:rPr>
              <a:t> i andra fasen med att samla in det ena namnet efter det andra, utan att egentligen djupdyka i varje persons livshistoria.</a:t>
            </a:r>
            <a:endParaRPr lang="sv-SE"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96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1E55692-E6CD-4419-999D-AC8CC79984F7}"/>
              </a:ext>
            </a:extLst>
          </p:cNvPr>
          <p:cNvSpPr txBox="1"/>
          <p:nvPr/>
        </p:nvSpPr>
        <p:spPr>
          <a:xfrm>
            <a:off x="548640" y="464234"/>
            <a:ext cx="11183815" cy="4801314"/>
          </a:xfrm>
          <a:prstGeom prst="rect">
            <a:avLst/>
          </a:prstGeom>
          <a:noFill/>
        </p:spPr>
        <p:txBody>
          <a:bodyPr wrap="square" rtlCol="0">
            <a:spAutoFit/>
          </a:bodyPr>
          <a:lstStyle/>
          <a:p>
            <a:pPr algn="just" fontAlgn="base"/>
            <a:r>
              <a:rPr lang="sv-SE" sz="1800">
                <a:solidFill>
                  <a:srgbClr val="000000"/>
                </a:solidFill>
                <a:effectLst/>
                <a:latin typeface="Calibri" panose="020F0502020204030204" pitchFamily="34" charset="0"/>
                <a:ea typeface="Times New Roman" panose="02020603050405020304" pitchFamily="18" charset="0"/>
              </a:rPr>
              <a:t>För det finns så otroligt mycket mer att upptäcka än det som står skrivet i kyrkböckerna – även om vanliga bönder och torpare. Något som jag brukar prata varmt om är domböckerna. De flesta har säkert hittat en och annan notis i kyrkböckerna, troligen från andra delen av 1800-talet, där någon släkting blev dömd vid en härads- eller rådhusrätt och sedan sökt upp domstolsprotokollet för just det fallet.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Men faktum är att våra förfäder under äldre tider var mycket oftare omnämnda i domböckerna än så.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De kan ha varit anklagade av länsman eller stadsfiskalen för något men blivit frikända, men det kan även handla om arvstvister, bråk om tomtgränser, köp av gårdar, olyckliga soldatänkor bara för att nämna några. För att inte tala om de gånger de varit inkallade som vittnen.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Tar vi oss tillbaka till 1700- och 1600-talen så är domböckerna dessutom fulla av olyckliga kärlekspar som dömdes till döden för olovlig sex, barnmord, fredlösa rövare som levde i skogarna, de som dömdes för trolldom eller för att ha haft umgänge med skogsrået eller satan själv.</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Jag är fullt medveten om att domböckerna känns som en svår källa att ta sig in i, tjocka volymer med ofta svårläst text, men bara man tar sig över den tröskeln så kommer man hitta en otroligt rik källa av information, och har man tur kommer man upptäcka väldigt fängslande och spännande berättelser om sina förfäder.</a:t>
            </a:r>
            <a:endParaRPr lang="sv-SE"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807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E544CC4-D50D-428C-A5EF-4E4361FC8FB6}"/>
              </a:ext>
            </a:extLst>
          </p:cNvPr>
          <p:cNvSpPr txBox="1"/>
          <p:nvPr/>
        </p:nvSpPr>
        <p:spPr>
          <a:xfrm>
            <a:off x="590844" y="253218"/>
            <a:ext cx="10972800" cy="1200329"/>
          </a:xfrm>
          <a:prstGeom prst="rect">
            <a:avLst/>
          </a:prstGeom>
          <a:noFill/>
        </p:spPr>
        <p:txBody>
          <a:bodyPr wrap="square" rtlCol="0">
            <a:spAutoFit/>
          </a:bodyPr>
          <a:lstStyle/>
          <a:p>
            <a:pPr algn="just" fontAlgn="base"/>
            <a:r>
              <a:rPr lang="sv-SE" sz="1800">
                <a:solidFill>
                  <a:srgbClr val="000000"/>
                </a:solidFill>
                <a:effectLst/>
                <a:latin typeface="Calibri" panose="020F0502020204030204" pitchFamily="34" charset="0"/>
                <a:ea typeface="Times New Roman" panose="02020603050405020304" pitchFamily="18" charset="0"/>
              </a:rPr>
              <a:t>Så du som är nybliven släktforskare eller du som har hållit på ett tag, ta dig gärna en funderare på hur du vill utnyttja din fritid när du släktforskar, vad är det som du vill uppnå… även om vi inte vill tänka på det så är inte vår tid på jorden obegränsad. Om du nu tycker själva resan är det roliga, du har inga specifika mål att nå, så hoppas jag ändå att jag har fått dig eller någon annan läsare att fundera till en liten stund. </a:t>
            </a:r>
            <a:endParaRPr lang="sv-SE" sz="1800">
              <a:effectLst/>
              <a:latin typeface="Times New Roman" panose="02020603050405020304" pitchFamily="18" charset="0"/>
              <a:ea typeface="Times New Roman" panose="02020603050405020304" pitchFamily="18" charset="0"/>
            </a:endParaRPr>
          </a:p>
        </p:txBody>
      </p:sp>
      <p:sp>
        <p:nvSpPr>
          <p:cNvPr id="3" name="textruta 2">
            <a:extLst>
              <a:ext uri="{FF2B5EF4-FFF2-40B4-BE49-F238E27FC236}">
                <a16:creationId xmlns:a16="http://schemas.microsoft.com/office/drawing/2014/main" id="{BA1C2E54-D8D6-46A5-9BC5-D0AA23BE652C}"/>
              </a:ext>
            </a:extLst>
          </p:cNvPr>
          <p:cNvSpPr txBox="1"/>
          <p:nvPr/>
        </p:nvSpPr>
        <p:spPr>
          <a:xfrm>
            <a:off x="759656" y="1716258"/>
            <a:ext cx="10803988" cy="6308265"/>
          </a:xfrm>
          <a:prstGeom prst="rect">
            <a:avLst/>
          </a:prstGeom>
          <a:noFill/>
        </p:spPr>
        <p:txBody>
          <a:bodyPr wrap="square" rtlCol="0">
            <a:spAutoFit/>
          </a:bodyPr>
          <a:lstStyle/>
          <a:p>
            <a:pPr fontAlgn="base">
              <a:lnSpc>
                <a:spcPct val="107000"/>
              </a:lnSpc>
              <a:spcAft>
                <a:spcPts val="800"/>
              </a:spcAft>
            </a:pPr>
            <a:r>
              <a:rPr lang="sv-S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Att tänka på:</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1) Fundera på vad du vill uppnå med din släktforskning, vad har du för mål, och vilka avgränsningar ska du göra i ditt släktforskande?</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333333"/>
                </a:solidFill>
                <a:effectLst/>
                <a:latin typeface="Calibri" panose="020F0502020204030204" pitchFamily="34" charset="0"/>
                <a:ea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2) Alla gör fel i början, även mer erfarna forskare kan dra fel slutsatser ibland. Var öppen mot kritik – om någon hittar något fel i din forskning så ta dig en stund och se över vad som kan vara fel, och framför allt, fråga hur den personen har kommit fram till sin slutsats om inte felet är uppenbart. Ju tidigare ett fel upptäcks, ju mer tid kan du istället lägga på de personer som faktiskt tillhör ditt släktträd.</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333333"/>
                </a:solidFill>
                <a:effectLst/>
                <a:latin typeface="Calibri" panose="020F0502020204030204" pitchFamily="34" charset="0"/>
                <a:ea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3) Det är en omöjlighet att veta hur man går tillväga från dag 1 som ny släktforskare, så ta hjälp av andra, mer erfarna släktforskare. En kurs eller bok kan vara en bra start, men gå gärna med i några släktforskargrupper på </a:t>
            </a:r>
            <a:r>
              <a:rPr lang="sv-SE" sz="1800" b="1">
                <a:solidFill>
                  <a:srgbClr val="000000"/>
                </a:solidFill>
                <a:effectLst/>
                <a:latin typeface="Calibri" panose="020F0502020204030204" pitchFamily="34" charset="0"/>
                <a:ea typeface="Times New Roman" panose="02020603050405020304" pitchFamily="18" charset="0"/>
              </a:rPr>
              <a:t>Facebook</a:t>
            </a:r>
            <a:r>
              <a:rPr lang="sv-SE" sz="1800">
                <a:solidFill>
                  <a:srgbClr val="000000"/>
                </a:solidFill>
                <a:effectLst/>
                <a:latin typeface="Calibri" panose="020F0502020204030204" pitchFamily="34" charset="0"/>
                <a:ea typeface="Times New Roman" panose="02020603050405020304" pitchFamily="18" charset="0"/>
              </a:rPr>
              <a:t>, då har du plötsligt tillgång till tusentals släktforskares kunskaper och erfarenheter.</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333333"/>
                </a:solidFill>
                <a:effectLst/>
                <a:latin typeface="Calibri" panose="020F0502020204030204" pitchFamily="34" charset="0"/>
                <a:ea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4) Var noggrann och ha inte för bråttom. Skriv alltid upp vart du har hittat en uppgift, det vill säga den så kallade källreferensen. Det kommer spara mycket tid för dig själv framöver, och underlätta för andra som vill ta del av det du forskar fram. Att vara systematisk och forska mer metodiskt kommer med tiden när du får mer erfarenhet. Men noggrann kan du vara från första början.</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333333"/>
                </a:solidFill>
                <a:effectLst/>
                <a:latin typeface="Calibri" panose="020F0502020204030204" pitchFamily="34" charset="0"/>
                <a:ea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pPr algn="just" fontAlgn="base"/>
            <a:r>
              <a:rPr lang="sv-SE" sz="1800">
                <a:solidFill>
                  <a:srgbClr val="000000"/>
                </a:solidFill>
                <a:effectLst/>
                <a:latin typeface="Calibri" panose="020F0502020204030204" pitchFamily="34" charset="0"/>
                <a:ea typeface="Times New Roman" panose="02020603050405020304" pitchFamily="18" charset="0"/>
              </a:rPr>
              <a:t>5) </a:t>
            </a:r>
            <a:r>
              <a:rPr lang="sv-SE" sz="1800" b="1">
                <a:solidFill>
                  <a:srgbClr val="000000"/>
                </a:solidFill>
                <a:effectLst/>
                <a:latin typeface="Calibri" panose="020F0502020204030204" pitchFamily="34" charset="0"/>
                <a:ea typeface="Times New Roman" panose="02020603050405020304" pitchFamily="18" charset="0"/>
              </a:rPr>
              <a:t>Ha roligt!</a:t>
            </a:r>
            <a:r>
              <a:rPr lang="sv-SE" sz="1800">
                <a:solidFill>
                  <a:srgbClr val="000000"/>
                </a:solidFill>
                <a:effectLst/>
                <a:latin typeface="Calibri" panose="020F0502020204030204" pitchFamily="34" charset="0"/>
                <a:ea typeface="Times New Roman" panose="02020603050405020304" pitchFamily="18" charset="0"/>
              </a:rPr>
              <a:t> Om du kan definiera några mål så gör det. Ett exempel kan vara att ge ut en släktbok inom fem år. Kan du inte sätta några mål så gör inte det något, utan fortsätt bara att </a:t>
            </a:r>
            <a:r>
              <a:rPr lang="sv-SE" sz="1800" b="1">
                <a:solidFill>
                  <a:srgbClr val="000000"/>
                </a:solidFill>
                <a:effectLst/>
                <a:latin typeface="Calibri" panose="020F0502020204030204" pitchFamily="34" charset="0"/>
                <a:ea typeface="Times New Roman" panose="02020603050405020304" pitchFamily="18" charset="0"/>
              </a:rPr>
              <a:t>ha kul</a:t>
            </a:r>
            <a:r>
              <a:rPr lang="sv-SE" sz="1800">
                <a:solidFill>
                  <a:srgbClr val="000000"/>
                </a:solidFill>
                <a:effectLst/>
                <a:latin typeface="Calibri" panose="020F0502020204030204" pitchFamily="34" charset="0"/>
                <a:ea typeface="Times New Roman" panose="02020603050405020304" pitchFamily="18" charset="0"/>
              </a:rPr>
              <a:t> – att släktforska är ett härligt fritidsintresse som lär dig mer om ditt ursprung, vårt lands historia och brukar dessutom även leda till trevliga möten både på nätet och i verkligheten.</a:t>
            </a:r>
            <a:endParaRPr lang="sv-SE"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969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FBEF0D3-B769-466B-AEF5-4FBC71367C8D}"/>
              </a:ext>
            </a:extLst>
          </p:cNvPr>
          <p:cNvSpPr txBox="1"/>
          <p:nvPr/>
        </p:nvSpPr>
        <p:spPr>
          <a:xfrm>
            <a:off x="422031" y="267286"/>
            <a:ext cx="11296357" cy="3530134"/>
          </a:xfrm>
          <a:prstGeom prst="rect">
            <a:avLst/>
          </a:prstGeom>
          <a:noFill/>
        </p:spPr>
        <p:txBody>
          <a:bodyPr wrap="square" rtlCol="0">
            <a:spAutoFit/>
          </a:bodyPr>
          <a:lstStyle/>
          <a:p>
            <a:pPr fontAlgn="base">
              <a:lnSpc>
                <a:spcPct val="107000"/>
              </a:lnSpc>
              <a:spcAft>
                <a:spcPts val="800"/>
              </a:spcAft>
            </a:pPr>
            <a:r>
              <a:rPr lang="sv-SE"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Länkar: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Källhänvisningar i släktforskning</a:t>
            </a: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v-SE"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Vägen in till domböckerna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200"/>
              </a:spcBef>
            </a:pPr>
            <a:r>
              <a:rPr lang="sv-SE" sz="1800" u="sng" dirty="0">
                <a:solidFill>
                  <a:srgbClr val="2F5496"/>
                </a:solidFill>
                <a:effectLst/>
                <a:latin typeface="Calibri Light" panose="020F0302020204030204" pitchFamily="34" charset="0"/>
                <a:ea typeface="Times New Roman" panose="02020603050405020304" pitchFamily="18" charset="0"/>
                <a:cs typeface="Calibri" panose="020F0502020204030204" pitchFamily="34" charset="0"/>
                <a:hlinkClick r:id="rId4"/>
              </a:rPr>
              <a:t>När du vill veta mer än vad kyrkböckerna kan berätta</a:t>
            </a:r>
            <a:r>
              <a:rPr lang="sv-SE" sz="1800" dirty="0">
                <a:solidFill>
                  <a:srgbClr val="000000"/>
                </a:solidFill>
                <a:effectLst/>
                <a:latin typeface="Calibri Light" panose="020F0302020204030204" pitchFamily="34" charset="0"/>
                <a:ea typeface="Times New Roman" panose="02020603050405020304" pitchFamily="18" charset="0"/>
                <a:cs typeface="Calibri" panose="020F0502020204030204" pitchFamily="34" charset="0"/>
              </a:rPr>
              <a:t>	</a:t>
            </a: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5"/>
              </a:rPr>
              <a:t>Kan man lita på husförhörslängden?</a:t>
            </a:r>
            <a:endPar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07000"/>
              </a:lnSpc>
              <a:spcBef>
                <a:spcPts val="200"/>
              </a:spcBef>
            </a:pP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6"/>
              </a:rPr>
              <a:t>Fantasifulla namn i släktträdet</a:t>
            </a:r>
            <a:r>
              <a:rPr lang="sv-SE" sz="1800" dirty="0">
                <a:solidFill>
                  <a:srgbClr val="000000"/>
                </a:solidFill>
                <a:effectLst/>
                <a:latin typeface="Calibri Light" panose="020F0302020204030204" pitchFamily="34" charset="0"/>
                <a:ea typeface="Times New Roman" panose="02020603050405020304" pitchFamily="18" charset="0"/>
                <a:cs typeface="Calibri" panose="020F0502020204030204" pitchFamily="34" charset="0"/>
              </a:rPr>
              <a:t>			</a:t>
            </a: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7"/>
              </a:rPr>
              <a:t>Namnskick i äldre tider</a:t>
            </a:r>
            <a:endPar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07000"/>
              </a:lnSpc>
              <a:spcBef>
                <a:spcPts val="200"/>
              </a:spcBef>
            </a:pP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8"/>
              </a:rPr>
              <a:t>Ska man normalisera våra förfäders namn?</a:t>
            </a:r>
            <a:r>
              <a:rPr lang="sv-S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9"/>
              </a:rPr>
              <a:t>Falska släktträd och påhittade anor</a:t>
            </a:r>
            <a:endPar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07000"/>
              </a:lnSpc>
              <a:spcBef>
                <a:spcPts val="200"/>
              </a:spcBef>
            </a:pP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Vad bouppteckningarna kan berätta om dina släktingar</a:t>
            </a:r>
            <a:r>
              <a:rPr lang="sv-S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sv-SE" sz="1800" u="sng" dirty="0">
                <a:solidFill>
                  <a:srgbClr val="2F5496"/>
                </a:solidFill>
                <a:effectLst/>
                <a:latin typeface="Calibri Light" panose="020F0302020204030204" pitchFamily="34" charset="0"/>
                <a:ea typeface="Times New Roman" panose="02020603050405020304" pitchFamily="18" charset="0"/>
                <a:cs typeface="Calibri" panose="020F0502020204030204" pitchFamily="34" charset="0"/>
                <a:hlinkClick r:id="rId11"/>
              </a:rPr>
              <a:t>Vilka spår lämnar du efter dig?</a:t>
            </a:r>
            <a:endPar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07000"/>
              </a:lnSpc>
              <a:spcBef>
                <a:spcPts val="200"/>
              </a:spcBef>
            </a:pPr>
            <a:r>
              <a:rPr lang="sv-SE" sz="18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Jag har tappat gnistan med att släktforska!</a:t>
            </a:r>
            <a:r>
              <a:rPr lang="sv-S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Hur börjar man släktforska</a:t>
            </a:r>
            <a:endPar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07000"/>
              </a:lnSpc>
              <a:spcBef>
                <a:spcPts val="200"/>
              </a:spcBef>
            </a:pP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Släktingar minns och berättar…</a:t>
            </a:r>
            <a:r>
              <a:rPr lang="sv-S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5"/>
              </a:rPr>
              <a:t>Ibland får man tänka till lite…</a:t>
            </a:r>
            <a:endPar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sv-SE"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6"/>
              </a:rPr>
              <a:t>Att undvika vanliga misstag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200"/>
              </a:spcBef>
            </a:pP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Introduktion till Släktforskning(</a:t>
            </a:r>
            <a:r>
              <a:rPr lang="sv-SE" sz="1800" u="sng"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pdf</a:t>
            </a:r>
            <a:r>
              <a:rPr lang="sv-SE" sz="1800" u="sng"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a:t>
            </a:r>
            <a:endPar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44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99C83DAA-EFA0-4F6A-A85F-FBA5BFA242C7}"/>
              </a:ext>
            </a:extLst>
          </p:cNvPr>
          <p:cNvPicPr>
            <a:picLocks noChangeAspect="1"/>
          </p:cNvPicPr>
          <p:nvPr/>
        </p:nvPicPr>
        <p:blipFill>
          <a:blip r:embed="rId2"/>
          <a:stretch>
            <a:fillRect/>
          </a:stretch>
        </p:blipFill>
        <p:spPr>
          <a:xfrm>
            <a:off x="643467" y="492369"/>
            <a:ext cx="11093608" cy="6051731"/>
          </a:xfrm>
          <a:prstGeom prst="rect">
            <a:avLst/>
          </a:prstGeom>
        </p:spPr>
      </p:pic>
      <p:sp>
        <p:nvSpPr>
          <p:cNvPr id="5" name="textruta 4">
            <a:extLst>
              <a:ext uri="{FF2B5EF4-FFF2-40B4-BE49-F238E27FC236}">
                <a16:creationId xmlns:a16="http://schemas.microsoft.com/office/drawing/2014/main" id="{3DFBB295-CFBC-4617-9A9F-3B9F762F392F}"/>
              </a:ext>
            </a:extLst>
          </p:cNvPr>
          <p:cNvSpPr txBox="1"/>
          <p:nvPr/>
        </p:nvSpPr>
        <p:spPr>
          <a:xfrm>
            <a:off x="5636525" y="2975212"/>
            <a:ext cx="914400" cy="914400"/>
          </a:xfrm>
          <a:prstGeom prst="rect">
            <a:avLst/>
          </a:prstGeom>
          <a:noFill/>
        </p:spPr>
        <p:txBody>
          <a:bodyPr wrap="square" rtlCol="0">
            <a:spAutoFit/>
          </a:bodyPr>
          <a:lstStyle/>
          <a:p>
            <a:endParaRPr lang="sv-SE" dirty="0"/>
          </a:p>
        </p:txBody>
      </p:sp>
      <p:sp>
        <p:nvSpPr>
          <p:cNvPr id="6" name="textruta 5">
            <a:extLst>
              <a:ext uri="{FF2B5EF4-FFF2-40B4-BE49-F238E27FC236}">
                <a16:creationId xmlns:a16="http://schemas.microsoft.com/office/drawing/2014/main" id="{FBBA3318-37DB-4AF9-89B6-992DDD8F3D65}"/>
              </a:ext>
            </a:extLst>
          </p:cNvPr>
          <p:cNvSpPr txBox="1"/>
          <p:nvPr/>
        </p:nvSpPr>
        <p:spPr>
          <a:xfrm>
            <a:off x="7426845" y="313899"/>
            <a:ext cx="4310230" cy="2661313"/>
          </a:xfrm>
          <a:prstGeom prst="rect">
            <a:avLst/>
          </a:prstGeom>
          <a:noFill/>
        </p:spPr>
        <p:txBody>
          <a:bodyPr wrap="square" rtlCol="0">
            <a:spAutoFit/>
          </a:bodyPr>
          <a:lstStyle/>
          <a:p>
            <a:endParaRPr lang="sv-SE" dirty="0"/>
          </a:p>
        </p:txBody>
      </p:sp>
      <p:pic>
        <p:nvPicPr>
          <p:cNvPr id="9" name="Bildobjekt 8">
            <a:extLst>
              <a:ext uri="{FF2B5EF4-FFF2-40B4-BE49-F238E27FC236}">
                <a16:creationId xmlns:a16="http://schemas.microsoft.com/office/drawing/2014/main" id="{A72EDEC9-CB38-4721-96F5-27C30F47F4D5}"/>
              </a:ext>
            </a:extLst>
          </p:cNvPr>
          <p:cNvPicPr>
            <a:picLocks noChangeAspect="1"/>
          </p:cNvPicPr>
          <p:nvPr/>
        </p:nvPicPr>
        <p:blipFill>
          <a:blip r:embed="rId3"/>
          <a:stretch>
            <a:fillRect/>
          </a:stretch>
        </p:blipFill>
        <p:spPr>
          <a:xfrm>
            <a:off x="7426845" y="721916"/>
            <a:ext cx="4456562" cy="5643715"/>
          </a:xfrm>
          <a:prstGeom prst="rect">
            <a:avLst/>
          </a:prstGeom>
        </p:spPr>
      </p:pic>
      <p:sp>
        <p:nvSpPr>
          <p:cNvPr id="11" name="textruta 10">
            <a:extLst>
              <a:ext uri="{FF2B5EF4-FFF2-40B4-BE49-F238E27FC236}">
                <a16:creationId xmlns:a16="http://schemas.microsoft.com/office/drawing/2014/main" id="{D08A3885-C821-4BCD-995E-D8E9F8C00E81}"/>
              </a:ext>
            </a:extLst>
          </p:cNvPr>
          <p:cNvSpPr txBox="1"/>
          <p:nvPr/>
        </p:nvSpPr>
        <p:spPr>
          <a:xfrm>
            <a:off x="7426845" y="269755"/>
            <a:ext cx="2604259" cy="369332"/>
          </a:xfrm>
          <a:prstGeom prst="rect">
            <a:avLst/>
          </a:prstGeom>
          <a:noFill/>
        </p:spPr>
        <p:txBody>
          <a:bodyPr wrap="square">
            <a:spAutoFit/>
          </a:bodyPr>
          <a:lstStyle/>
          <a:p>
            <a:r>
              <a:rPr lang="sv-SE" sz="1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Trädets uppbyggnad</a:t>
            </a:r>
            <a:endParaRPr lang="sv-SE" dirty="0"/>
          </a:p>
        </p:txBody>
      </p:sp>
    </p:spTree>
    <p:extLst>
      <p:ext uri="{BB962C8B-B14F-4D97-AF65-F5344CB8AC3E}">
        <p14:creationId xmlns:p14="http://schemas.microsoft.com/office/powerpoint/2010/main" val="148426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F2B2FAA2-752A-4AEE-84D6-8CF385650E6C}"/>
              </a:ext>
            </a:extLst>
          </p:cNvPr>
          <p:cNvSpPr txBox="1"/>
          <p:nvPr/>
        </p:nvSpPr>
        <p:spPr>
          <a:xfrm>
            <a:off x="1296536" y="859810"/>
            <a:ext cx="10385947" cy="2889189"/>
          </a:xfrm>
          <a:prstGeom prst="rect">
            <a:avLst/>
          </a:prstGeom>
          <a:noFill/>
        </p:spPr>
        <p:txBody>
          <a:bodyPr wrap="square">
            <a:spAutoFit/>
          </a:bodyPr>
          <a:lstStyle/>
          <a:p>
            <a:pPr>
              <a:lnSpc>
                <a:spcPct val="107000"/>
              </a:lnSpc>
              <a:spcAft>
                <a:spcPts val="800"/>
              </a:spcAft>
            </a:pPr>
            <a:r>
              <a:rPr lang="sv-SE" sz="3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Släktforskning</a:t>
            </a:r>
            <a:r>
              <a:rPr lang="sv-SE" sz="3200" dirty="0">
                <a:effectLst/>
                <a:latin typeface="Calibri" panose="020F0502020204030204" pitchFamily="34" charset="0"/>
                <a:ea typeface="Calibri" panose="020F0502020204030204" pitchFamily="34" charset="0"/>
                <a:cs typeface="Times New Roman" panose="02020603050405020304" pitchFamily="18" charset="0"/>
              </a:rPr>
              <a:t> - ett livslångt intresse</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Detta är ett fritidsintresse - så känn ingen brådska - det är ”ingen” tävling.</a:t>
            </a:r>
          </a:p>
          <a:p>
            <a:pPr>
              <a:lnSpc>
                <a:spcPct val="107000"/>
              </a:lnSpc>
              <a:spcAft>
                <a:spcPts val="800"/>
              </a:spcAft>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Men vänta inte med att prata med dina äldre släktingar - för att du på så sätt kan samla in fakta och deras egna släktberättelser.</a:t>
            </a:r>
          </a:p>
        </p:txBody>
      </p:sp>
    </p:spTree>
    <p:extLst>
      <p:ext uri="{BB962C8B-B14F-4D97-AF65-F5344CB8AC3E}">
        <p14:creationId xmlns:p14="http://schemas.microsoft.com/office/powerpoint/2010/main" val="42429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CD95F71-8B53-47BE-B722-2CFC0C3BB93F}"/>
              </a:ext>
            </a:extLst>
          </p:cNvPr>
          <p:cNvSpPr txBox="1"/>
          <p:nvPr/>
        </p:nvSpPr>
        <p:spPr>
          <a:xfrm>
            <a:off x="1091820" y="504967"/>
            <a:ext cx="10426889" cy="4386329"/>
          </a:xfrm>
          <a:prstGeom prst="rect">
            <a:avLst/>
          </a:prstGeom>
          <a:noFill/>
        </p:spPr>
        <p:txBody>
          <a:bodyPr wrap="square">
            <a:spAutoFit/>
          </a:bodyPr>
          <a:lstStyle/>
          <a:p>
            <a:pPr algn="just">
              <a:lnSpc>
                <a:spcPct val="107000"/>
              </a:lnSpc>
              <a:spcAft>
                <a:spcPts val="800"/>
              </a:spcAft>
            </a:pPr>
            <a:r>
              <a:rPr lang="sv-SE" sz="3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Hur ska jag Släktforska</a:t>
            </a:r>
            <a:r>
              <a:rPr lang="sv-SE" sz="3200" dirty="0">
                <a:effectLst/>
                <a:latin typeface="Calibri" panose="020F0502020204030204" pitchFamily="34" charset="0"/>
                <a:ea typeface="Calibri" panose="020F0502020204030204" pitchFamily="34" charset="0"/>
                <a:cs typeface="Times New Roman" panose="02020603050405020304" pitchFamily="18" charset="0"/>
              </a:rPr>
              <a:t> - </a:t>
            </a:r>
            <a:r>
              <a:rPr lang="sv-SE" sz="2000" dirty="0">
                <a:effectLst/>
                <a:latin typeface="Calibri" panose="020F0502020204030204" pitchFamily="34" charset="0"/>
                <a:ea typeface="Calibri" panose="020F0502020204030204" pitchFamily="34" charset="0"/>
                <a:cs typeface="Times New Roman" panose="02020603050405020304" pitchFamily="18" charset="0"/>
              </a:rPr>
              <a:t>hurskajagslaktforska.org</a:t>
            </a:r>
          </a:p>
          <a:p>
            <a:pPr algn="just">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När du har funderat på att börja släktforska och hur? </a:t>
            </a:r>
          </a:p>
          <a:p>
            <a:pPr algn="just">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Släktforskningen har numera flyttat hem till den egna datorn -</a:t>
            </a:r>
          </a:p>
          <a:p>
            <a:pPr algn="just">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 och man kan via nätet hitta allt mer i dagens digitala databaser. </a:t>
            </a:r>
          </a:p>
          <a:p>
            <a:pPr algn="just">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Vägarna till din släkts historia visar hur man kan spåra sin familj tillbaka  </a:t>
            </a:r>
          </a:p>
          <a:p>
            <a:pPr algn="just">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i tiden. Nya databaser och register har gett oss fler användbara genvägar.</a:t>
            </a:r>
          </a:p>
        </p:txBody>
      </p:sp>
    </p:spTree>
    <p:extLst>
      <p:ext uri="{BB962C8B-B14F-4D97-AF65-F5344CB8AC3E}">
        <p14:creationId xmlns:p14="http://schemas.microsoft.com/office/powerpoint/2010/main" val="406412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317F96-CA10-4657-85B9-493A2EFE5BC1}"/>
              </a:ext>
            </a:extLst>
          </p:cNvPr>
          <p:cNvSpPr>
            <a:spLocks noGrp="1"/>
          </p:cNvSpPr>
          <p:nvPr>
            <p:ph type="title"/>
          </p:nvPr>
        </p:nvSpPr>
        <p:spPr/>
        <p:txBody>
          <a:bodyPr>
            <a:normAutofit/>
          </a:bodyPr>
          <a:lstStyle/>
          <a:p>
            <a:r>
              <a:rPr lang="sv-SE" sz="2400" dirty="0">
                <a:hlinkClick r:id="rId2"/>
              </a:rPr>
              <a:t>Att planera sin släktforskning</a:t>
            </a:r>
            <a:endParaRPr lang="sv-SE" sz="2400" dirty="0"/>
          </a:p>
        </p:txBody>
      </p:sp>
      <p:sp>
        <p:nvSpPr>
          <p:cNvPr id="7" name="Platshållare för innehåll 6">
            <a:extLst>
              <a:ext uri="{FF2B5EF4-FFF2-40B4-BE49-F238E27FC236}">
                <a16:creationId xmlns:a16="http://schemas.microsoft.com/office/drawing/2014/main" id="{350915EB-CA28-4A9F-9E2E-6E9B0FBCCC39}"/>
              </a:ext>
            </a:extLst>
          </p:cNvPr>
          <p:cNvSpPr>
            <a:spLocks noGrp="1"/>
          </p:cNvSpPr>
          <p:nvPr>
            <p:ph idx="1"/>
          </p:nvPr>
        </p:nvSpPr>
        <p:spPr>
          <a:xfrm>
            <a:off x="838200" y="1351128"/>
            <a:ext cx="10515600" cy="808795"/>
          </a:xfrm>
        </p:spPr>
        <p:txBody>
          <a:bodyPr>
            <a:noAutofit/>
          </a:bodyPr>
          <a:lstStyle/>
          <a:p>
            <a:pPr>
              <a:lnSpc>
                <a:spcPct val="100000"/>
              </a:lnSpc>
            </a:pPr>
            <a:r>
              <a:rPr lang="sv-SE" sz="2000" dirty="0">
                <a:hlinkClick r:id="rId3"/>
              </a:rPr>
              <a:t>Varför släktforska?</a:t>
            </a:r>
            <a:r>
              <a:rPr lang="sv-SE" sz="2000" dirty="0"/>
              <a:t> 	- Släktforskning är en hobby</a:t>
            </a:r>
          </a:p>
          <a:p>
            <a:pPr>
              <a:lnSpc>
                <a:spcPct val="100000"/>
              </a:lnSpc>
            </a:pPr>
            <a:r>
              <a:rPr lang="sv-SE" sz="2000" dirty="0">
                <a:hlinkClick r:id="rId2"/>
              </a:rPr>
              <a:t>Vad är ditt mål?</a:t>
            </a:r>
            <a:r>
              <a:rPr lang="sv-SE" sz="2000" dirty="0"/>
              <a:t>	- Flera faser som släktforskare</a:t>
            </a:r>
          </a:p>
        </p:txBody>
      </p:sp>
      <p:sp>
        <p:nvSpPr>
          <p:cNvPr id="4" name="textruta 3">
            <a:extLst>
              <a:ext uri="{FF2B5EF4-FFF2-40B4-BE49-F238E27FC236}">
                <a16:creationId xmlns:a16="http://schemas.microsoft.com/office/drawing/2014/main" id="{C10EA912-D5E4-43F0-A289-1C5B58E8D0F9}"/>
              </a:ext>
            </a:extLst>
          </p:cNvPr>
          <p:cNvSpPr txBox="1"/>
          <p:nvPr/>
        </p:nvSpPr>
        <p:spPr>
          <a:xfrm>
            <a:off x="968991" y="2971798"/>
            <a:ext cx="10763463" cy="707886"/>
          </a:xfrm>
          <a:prstGeom prst="rect">
            <a:avLst/>
          </a:prstGeom>
          <a:noFill/>
        </p:spPr>
        <p:txBody>
          <a:bodyPr wrap="square" rtlCol="0">
            <a:spAutoFit/>
          </a:bodyPr>
          <a:lstStyle/>
          <a:p>
            <a:pPr fontAlgn="base"/>
            <a:r>
              <a:rPr lang="sv-SE" sz="2000" dirty="0">
                <a:solidFill>
                  <a:srgbClr val="000000"/>
                </a:solidFill>
                <a:effectLst/>
                <a:latin typeface="Calibri" panose="020F0502020204030204" pitchFamily="34" charset="0"/>
                <a:ea typeface="Times New Roman" panose="02020603050405020304" pitchFamily="18" charset="0"/>
              </a:rPr>
              <a:t>1) Fundera på vad du vill uppnå med din släktforskning, vad har du för mål, och vilka avgränsningar </a:t>
            </a:r>
          </a:p>
          <a:p>
            <a:pPr algn="just" fontAlgn="base"/>
            <a:r>
              <a:rPr lang="sv-SE" sz="2000" dirty="0">
                <a:solidFill>
                  <a:srgbClr val="000000"/>
                </a:solidFill>
                <a:latin typeface="Calibri" panose="020F0502020204030204" pitchFamily="34" charset="0"/>
                <a:ea typeface="Times New Roman" panose="02020603050405020304" pitchFamily="18" charset="0"/>
              </a:rPr>
              <a:t>        </a:t>
            </a:r>
            <a:r>
              <a:rPr lang="sv-SE" sz="2000" dirty="0">
                <a:solidFill>
                  <a:srgbClr val="000000"/>
                </a:solidFill>
                <a:effectLst/>
                <a:latin typeface="Calibri" panose="020F0502020204030204" pitchFamily="34" charset="0"/>
                <a:ea typeface="Times New Roman" panose="02020603050405020304" pitchFamily="18" charset="0"/>
              </a:rPr>
              <a:t>ska du göra i ditt släktforskande?</a:t>
            </a:r>
            <a:endParaRPr lang="sv-SE" sz="2000" dirty="0">
              <a:effectLst/>
              <a:latin typeface="Times New Roman" panose="02020603050405020304" pitchFamily="18" charset="0"/>
              <a:ea typeface="Times New Roman" panose="02020603050405020304" pitchFamily="18" charset="0"/>
            </a:endParaRPr>
          </a:p>
        </p:txBody>
      </p:sp>
      <p:sp>
        <p:nvSpPr>
          <p:cNvPr id="10" name="textruta 9">
            <a:extLst>
              <a:ext uri="{FF2B5EF4-FFF2-40B4-BE49-F238E27FC236}">
                <a16:creationId xmlns:a16="http://schemas.microsoft.com/office/drawing/2014/main" id="{4731BF99-BBC1-4E59-82F3-85975D20FF1C}"/>
              </a:ext>
            </a:extLst>
          </p:cNvPr>
          <p:cNvSpPr txBox="1"/>
          <p:nvPr/>
        </p:nvSpPr>
        <p:spPr>
          <a:xfrm>
            <a:off x="1119117" y="4367284"/>
            <a:ext cx="2463908" cy="369332"/>
          </a:xfrm>
          <a:prstGeom prst="rect">
            <a:avLst/>
          </a:prstGeom>
          <a:noFill/>
        </p:spPr>
        <p:txBody>
          <a:bodyPr wrap="square" rtlCol="0">
            <a:spAutoFit/>
          </a:bodyPr>
          <a:lstStyle/>
          <a:p>
            <a:endParaRPr lang="sv-SE" dirty="0"/>
          </a:p>
        </p:txBody>
      </p:sp>
      <p:sp>
        <p:nvSpPr>
          <p:cNvPr id="13" name="textruta 12">
            <a:extLst>
              <a:ext uri="{FF2B5EF4-FFF2-40B4-BE49-F238E27FC236}">
                <a16:creationId xmlns:a16="http://schemas.microsoft.com/office/drawing/2014/main" id="{C70B4128-F57C-42C2-BB24-5B007D4FB920}"/>
              </a:ext>
            </a:extLst>
          </p:cNvPr>
          <p:cNvSpPr txBox="1"/>
          <p:nvPr/>
        </p:nvSpPr>
        <p:spPr>
          <a:xfrm>
            <a:off x="968991" y="4148919"/>
            <a:ext cx="10563367" cy="1631216"/>
          </a:xfrm>
          <a:prstGeom prst="rect">
            <a:avLst/>
          </a:prstGeom>
          <a:noFill/>
        </p:spPr>
        <p:txBody>
          <a:bodyPr wrap="square" rtlCol="0">
            <a:spAutoFit/>
          </a:bodyPr>
          <a:lstStyle/>
          <a:p>
            <a:pPr algn="just" fontAlgn="base"/>
            <a:r>
              <a:rPr lang="sv-SE" sz="2000" dirty="0">
                <a:solidFill>
                  <a:srgbClr val="000000"/>
                </a:solidFill>
                <a:latin typeface="Calibri" panose="020F0502020204030204" pitchFamily="34" charset="0"/>
                <a:ea typeface="Times New Roman" panose="02020603050405020304" pitchFamily="18" charset="0"/>
              </a:rPr>
              <a:t>2) </a:t>
            </a:r>
            <a:r>
              <a:rPr lang="sv-SE" sz="2000" b="1" dirty="0">
                <a:solidFill>
                  <a:srgbClr val="000000"/>
                </a:solidFill>
                <a:effectLst/>
                <a:latin typeface="Calibri" panose="020F0502020204030204" pitchFamily="34" charset="0"/>
                <a:ea typeface="Times New Roman" panose="02020603050405020304" pitchFamily="18" charset="0"/>
              </a:rPr>
              <a:t>Alla</a:t>
            </a:r>
            <a:r>
              <a:rPr lang="sv-SE" sz="2000" dirty="0">
                <a:solidFill>
                  <a:srgbClr val="000000"/>
                </a:solidFill>
                <a:effectLst/>
                <a:latin typeface="Calibri" panose="020F0502020204030204" pitchFamily="34" charset="0"/>
                <a:ea typeface="Times New Roman" panose="02020603050405020304" pitchFamily="18" charset="0"/>
              </a:rPr>
              <a:t> gör fel i början, även mer erfarna forskare kan dra fel slutsatser ibland. Var öppen mot kritik – om någon hittar något fel i din forskning så ta dig en stund och se över vad som kan vara fel, och framför allt, fråga hur den personen har kommit fram till sin slutsats om inte felet är uppenbart. Ju tidigare ett fel upptäcks - ju mer tid kan du då istället lägga på de personer som faktiskt tillhör </a:t>
            </a:r>
            <a:r>
              <a:rPr lang="sv-SE" sz="2000" b="1" dirty="0">
                <a:solidFill>
                  <a:srgbClr val="000000"/>
                </a:solidFill>
                <a:effectLst/>
                <a:latin typeface="Calibri" panose="020F0502020204030204" pitchFamily="34" charset="0"/>
                <a:ea typeface="Times New Roman" panose="02020603050405020304" pitchFamily="18" charset="0"/>
              </a:rPr>
              <a:t>ditt</a:t>
            </a:r>
            <a:r>
              <a:rPr lang="sv-SE" sz="2000" dirty="0">
                <a:solidFill>
                  <a:srgbClr val="000000"/>
                </a:solidFill>
                <a:effectLst/>
                <a:latin typeface="Calibri" panose="020F0502020204030204" pitchFamily="34" charset="0"/>
                <a:ea typeface="Times New Roman" panose="02020603050405020304" pitchFamily="18" charset="0"/>
              </a:rPr>
              <a:t> släktträd.</a:t>
            </a:r>
            <a:endParaRPr lang="sv-S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500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51CF811-3D9A-469C-8793-8B789225B51C}"/>
              </a:ext>
            </a:extLst>
          </p:cNvPr>
          <p:cNvSpPr txBox="1"/>
          <p:nvPr/>
        </p:nvSpPr>
        <p:spPr>
          <a:xfrm>
            <a:off x="600501" y="723331"/>
            <a:ext cx="10904562" cy="1323439"/>
          </a:xfrm>
          <a:prstGeom prst="rect">
            <a:avLst/>
          </a:prstGeom>
          <a:noFill/>
        </p:spPr>
        <p:txBody>
          <a:bodyPr wrap="square" rtlCol="0">
            <a:spAutoFit/>
          </a:bodyPr>
          <a:lstStyle/>
          <a:p>
            <a:pPr algn="just" fontAlgn="base"/>
            <a:r>
              <a:rPr lang="sv-SE" sz="2000" dirty="0">
                <a:solidFill>
                  <a:srgbClr val="000000"/>
                </a:solidFill>
                <a:effectLst/>
                <a:latin typeface="Calibri" panose="020F0502020204030204" pitchFamily="34" charset="0"/>
                <a:ea typeface="Times New Roman" panose="02020603050405020304" pitchFamily="18" charset="0"/>
              </a:rPr>
              <a:t>3) Det är en </a:t>
            </a:r>
            <a:r>
              <a:rPr lang="sv-SE" sz="2000" b="1" dirty="0">
                <a:solidFill>
                  <a:srgbClr val="000000"/>
                </a:solidFill>
                <a:effectLst/>
                <a:latin typeface="Calibri" panose="020F0502020204030204" pitchFamily="34" charset="0"/>
                <a:ea typeface="Times New Roman" panose="02020603050405020304" pitchFamily="18" charset="0"/>
              </a:rPr>
              <a:t>omöjlighet</a:t>
            </a:r>
            <a:r>
              <a:rPr lang="sv-SE" sz="2000" dirty="0">
                <a:solidFill>
                  <a:srgbClr val="000000"/>
                </a:solidFill>
                <a:effectLst/>
                <a:latin typeface="Calibri" panose="020F0502020204030204" pitchFamily="34" charset="0"/>
                <a:ea typeface="Times New Roman" panose="02020603050405020304" pitchFamily="18" charset="0"/>
              </a:rPr>
              <a:t> att veta hur man går tillväga från dag 1 som ny släktforskare - så ta hjälp av    andra, mer erfarna släktforskare. En kurs eller bok kan vara en bra start - men gå gärna med i några släktforskargrupper på </a:t>
            </a:r>
            <a:r>
              <a:rPr lang="sv-SE" sz="2000" b="1" dirty="0">
                <a:solidFill>
                  <a:srgbClr val="000000"/>
                </a:solidFill>
                <a:effectLst/>
                <a:latin typeface="Calibri" panose="020F0502020204030204" pitchFamily="34" charset="0"/>
                <a:ea typeface="Times New Roman" panose="02020603050405020304" pitchFamily="18" charset="0"/>
              </a:rPr>
              <a:t>Facebook *</a:t>
            </a:r>
            <a:r>
              <a:rPr lang="sv-SE" sz="2000" dirty="0">
                <a:solidFill>
                  <a:srgbClr val="000000"/>
                </a:solidFill>
                <a:effectLst/>
                <a:latin typeface="Calibri" panose="020F0502020204030204" pitchFamily="34" charset="0"/>
                <a:ea typeface="Times New Roman" panose="02020603050405020304" pitchFamily="18" charset="0"/>
              </a:rPr>
              <a:t>, då har du plötsligt tillgång till tusentals släktforskares kunskaper och erfarenheter.</a:t>
            </a:r>
            <a:endParaRPr lang="sv-SE" sz="2000" dirty="0">
              <a:effectLst/>
              <a:latin typeface="Times New Roman" panose="02020603050405020304" pitchFamily="18" charset="0"/>
              <a:ea typeface="Times New Roman" panose="02020603050405020304" pitchFamily="18" charset="0"/>
            </a:endParaRPr>
          </a:p>
        </p:txBody>
      </p:sp>
      <p:sp>
        <p:nvSpPr>
          <p:cNvPr id="3" name="textruta 2">
            <a:extLst>
              <a:ext uri="{FF2B5EF4-FFF2-40B4-BE49-F238E27FC236}">
                <a16:creationId xmlns:a16="http://schemas.microsoft.com/office/drawing/2014/main" id="{C489C1B2-269F-419C-81DE-83ECC96856C3}"/>
              </a:ext>
            </a:extLst>
          </p:cNvPr>
          <p:cNvSpPr txBox="1"/>
          <p:nvPr/>
        </p:nvSpPr>
        <p:spPr>
          <a:xfrm>
            <a:off x="1023582" y="2374710"/>
            <a:ext cx="10263117" cy="1754326"/>
          </a:xfrm>
          <a:prstGeom prst="rect">
            <a:avLst/>
          </a:prstGeom>
          <a:noFill/>
        </p:spPr>
        <p:txBody>
          <a:bodyPr wrap="square" rtlCol="0">
            <a:spAutoFit/>
          </a:bodyPr>
          <a:lstStyle/>
          <a:p>
            <a:pPr algn="just" fontAlgn="base"/>
            <a:r>
              <a:rPr lang="sv-SE" sz="1800" dirty="0">
                <a:solidFill>
                  <a:srgbClr val="000000"/>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2"/>
              </a:rPr>
              <a:t>Peter Sjölund - </a:t>
            </a:r>
            <a:r>
              <a:rPr lang="sv-SE" sz="1800" u="sng" dirty="0" err="1">
                <a:solidFill>
                  <a:srgbClr val="000000"/>
                </a:solidFill>
                <a:effectLst/>
                <a:latin typeface="Calibri" panose="020F0502020204030204" pitchFamily="34" charset="0"/>
                <a:ea typeface="Times New Roman" panose="02020603050405020304" pitchFamily="18" charset="0"/>
                <a:hlinkClick r:id="rId2"/>
              </a:rPr>
              <a:t>Släkt&amp;DNA</a:t>
            </a:r>
            <a:r>
              <a:rPr lang="sv-SE" sz="1800" dirty="0">
                <a:solidFill>
                  <a:srgbClr val="050505"/>
                </a:solidFill>
                <a:effectLst/>
                <a:latin typeface="Calibri" panose="020F0502020204030204" pitchFamily="34" charset="0"/>
                <a:ea typeface="Times New Roman" panose="02020603050405020304" pitchFamily="18" charset="0"/>
              </a:rPr>
              <a:t>			</a:t>
            </a:r>
            <a:r>
              <a:rPr lang="sv-SE" sz="1800" u="none" strike="noStrike" dirty="0">
                <a:solidFill>
                  <a:srgbClr val="050505"/>
                </a:solidFill>
                <a:effectLst/>
                <a:latin typeface="Calibri" panose="020F0502020204030204" pitchFamily="34" charset="0"/>
                <a:ea typeface="Times New Roman" panose="02020603050405020304" pitchFamily="18" charset="0"/>
                <a:hlinkClick r:id="rId3"/>
              </a:rPr>
              <a:t>DNA-anor</a:t>
            </a:r>
            <a:endParaRPr lang="sv-SE" sz="1800" dirty="0">
              <a:effectLst/>
              <a:latin typeface="Times New Roman" panose="02020603050405020304" pitchFamily="18" charset="0"/>
              <a:ea typeface="Times New Roman" panose="02020603050405020304" pitchFamily="18" charset="0"/>
            </a:endParaRPr>
          </a:p>
          <a:p>
            <a:pPr algn="just" fontAlgn="base"/>
            <a:r>
              <a:rPr lang="sv-SE" sz="1800" dirty="0">
                <a:solidFill>
                  <a:srgbClr val="000000"/>
                </a:solidFill>
                <a:effectLst/>
                <a:latin typeface="Times New Roman" panose="02020603050405020304" pitchFamily="18"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4"/>
              </a:rPr>
              <a:t>Sveriges Släktforskarförbund</a:t>
            </a:r>
            <a:r>
              <a:rPr lang="sv-SE" sz="1800" u="sng" dirty="0">
                <a:solidFill>
                  <a:srgbClr val="0000FF"/>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5"/>
              </a:rPr>
              <a:t>Släktforskning</a:t>
            </a:r>
            <a:r>
              <a:rPr lang="sv-SE" sz="1800" dirty="0">
                <a:solidFill>
                  <a:srgbClr val="050505"/>
                </a:solidFill>
                <a:effectLst/>
                <a:latin typeface="Calibri" panose="020F0502020204030204" pitchFamily="34"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algn="just" fontAlgn="base"/>
            <a:r>
              <a:rPr lang="sv-SE" sz="1800" dirty="0">
                <a:solidFill>
                  <a:srgbClr val="000000"/>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6"/>
              </a:rPr>
              <a:t>Släktforskning på silverfat</a:t>
            </a:r>
            <a:r>
              <a:rPr lang="sv-SE" sz="1800" dirty="0">
                <a:solidFill>
                  <a:srgbClr val="050505"/>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7"/>
              </a:rPr>
              <a:t>Släktforskares släktböcker</a:t>
            </a:r>
            <a:endParaRPr lang="sv-SE" sz="1800" dirty="0">
              <a:effectLst/>
              <a:latin typeface="Times New Roman" panose="02020603050405020304" pitchFamily="18" charset="0"/>
              <a:ea typeface="Times New Roman" panose="02020603050405020304" pitchFamily="18" charset="0"/>
            </a:endParaRPr>
          </a:p>
          <a:p>
            <a:pPr algn="just" fontAlgn="base"/>
            <a:r>
              <a:rPr lang="sv-SE" sz="1800" dirty="0">
                <a:solidFill>
                  <a:srgbClr val="050505"/>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8"/>
              </a:rPr>
              <a:t>Föreningen för Smedsläktsforskning</a:t>
            </a:r>
            <a:r>
              <a:rPr lang="sv-SE" sz="1800" dirty="0">
                <a:solidFill>
                  <a:srgbClr val="050505"/>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9"/>
              </a:rPr>
              <a:t>Porträtt från förr</a:t>
            </a:r>
            <a:endParaRPr lang="sv-SE" sz="1800" dirty="0">
              <a:effectLst/>
              <a:latin typeface="Times New Roman" panose="02020603050405020304" pitchFamily="18" charset="0"/>
              <a:ea typeface="Times New Roman" panose="02020603050405020304" pitchFamily="18" charset="0"/>
            </a:endParaRPr>
          </a:p>
          <a:p>
            <a:pPr algn="just" fontAlgn="base"/>
            <a:r>
              <a:rPr lang="sv-SE" sz="1800" dirty="0">
                <a:solidFill>
                  <a:srgbClr val="050505"/>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10"/>
              </a:rPr>
              <a:t>  Swedish </a:t>
            </a:r>
            <a:r>
              <a:rPr lang="sv-SE" sz="1800" u="sng" dirty="0" err="1">
                <a:solidFill>
                  <a:srgbClr val="000000"/>
                </a:solidFill>
                <a:effectLst/>
                <a:latin typeface="Calibri" panose="020F0502020204030204" pitchFamily="34" charset="0"/>
                <a:ea typeface="Times New Roman" panose="02020603050405020304" pitchFamily="18" charset="0"/>
                <a:hlinkClick r:id="rId10"/>
              </a:rPr>
              <a:t>American</a:t>
            </a:r>
            <a:r>
              <a:rPr lang="sv-SE" sz="1800" u="sng" dirty="0">
                <a:solidFill>
                  <a:srgbClr val="000000"/>
                </a:solidFill>
                <a:effectLst/>
                <a:latin typeface="Calibri" panose="020F0502020204030204" pitchFamily="34" charset="0"/>
                <a:ea typeface="Times New Roman" panose="02020603050405020304" pitchFamily="18" charset="0"/>
                <a:hlinkClick r:id="rId10"/>
              </a:rPr>
              <a:t> </a:t>
            </a:r>
            <a:r>
              <a:rPr lang="sv-SE" sz="1800" u="sng" dirty="0" err="1">
                <a:solidFill>
                  <a:srgbClr val="000000"/>
                </a:solidFill>
                <a:effectLst/>
                <a:latin typeface="Calibri" panose="020F0502020204030204" pitchFamily="34" charset="0"/>
                <a:ea typeface="Times New Roman" panose="02020603050405020304" pitchFamily="18" charset="0"/>
                <a:hlinkClick r:id="rId10"/>
              </a:rPr>
              <a:t>Genealogy</a:t>
            </a:r>
            <a:r>
              <a:rPr lang="sv-SE" sz="1800" u="sng" dirty="0">
                <a:solidFill>
                  <a:srgbClr val="000000"/>
                </a:solidFill>
                <a:effectLst/>
                <a:latin typeface="Calibri" panose="020F0502020204030204" pitchFamily="34" charset="0"/>
                <a:ea typeface="Times New Roman" panose="02020603050405020304" pitchFamily="18" charset="0"/>
                <a:hlinkClick r:id="rId10"/>
              </a:rPr>
              <a:t> Group</a:t>
            </a:r>
            <a:r>
              <a:rPr lang="sv-SE" sz="1800" u="sng" dirty="0">
                <a:solidFill>
                  <a:srgbClr val="0000FF"/>
                </a:solidFill>
                <a:effectLst/>
                <a:latin typeface="Calibri" panose="020F0502020204030204" pitchFamily="34" charset="0"/>
                <a:ea typeface="Times New Roman" panose="02020603050405020304" pitchFamily="18" charset="0"/>
              </a:rPr>
              <a:t>		</a:t>
            </a:r>
            <a:r>
              <a:rPr lang="sv-SE" sz="1800" u="sng" dirty="0">
                <a:solidFill>
                  <a:srgbClr val="000000"/>
                </a:solidFill>
                <a:effectLst/>
                <a:latin typeface="Calibri" panose="020F0502020204030204" pitchFamily="34" charset="0"/>
                <a:ea typeface="Times New Roman" panose="02020603050405020304" pitchFamily="18" charset="0"/>
                <a:hlinkClick r:id="rId11"/>
              </a:rPr>
              <a:t>Släktforskning för noviser</a:t>
            </a:r>
            <a:endParaRPr lang="sv-SE" sz="1800" dirty="0">
              <a:effectLst/>
              <a:latin typeface="Times New Roman" panose="02020603050405020304" pitchFamily="18" charset="0"/>
              <a:ea typeface="Times New Roman" panose="02020603050405020304" pitchFamily="18" charset="0"/>
            </a:endParaRPr>
          </a:p>
          <a:p>
            <a:pPr algn="just" fontAlgn="base"/>
            <a:endParaRPr lang="sv-SE" sz="1800" dirty="0">
              <a:effectLst/>
              <a:latin typeface="Times New Roman" panose="02020603050405020304" pitchFamily="18" charset="0"/>
              <a:ea typeface="Times New Roman" panose="02020603050405020304" pitchFamily="18" charset="0"/>
            </a:endParaRPr>
          </a:p>
        </p:txBody>
      </p:sp>
      <p:sp>
        <p:nvSpPr>
          <p:cNvPr id="4" name="textruta 3">
            <a:extLst>
              <a:ext uri="{FF2B5EF4-FFF2-40B4-BE49-F238E27FC236}">
                <a16:creationId xmlns:a16="http://schemas.microsoft.com/office/drawing/2014/main" id="{9EE7E034-AB38-4072-8FAA-4ADE0B18608B}"/>
              </a:ext>
            </a:extLst>
          </p:cNvPr>
          <p:cNvSpPr txBox="1"/>
          <p:nvPr/>
        </p:nvSpPr>
        <p:spPr>
          <a:xfrm>
            <a:off x="600502" y="4299045"/>
            <a:ext cx="11081982" cy="1323439"/>
          </a:xfrm>
          <a:prstGeom prst="rect">
            <a:avLst/>
          </a:prstGeom>
          <a:noFill/>
        </p:spPr>
        <p:txBody>
          <a:bodyPr wrap="square" rtlCol="0">
            <a:spAutoFit/>
          </a:bodyPr>
          <a:lstStyle/>
          <a:p>
            <a:pPr algn="just" fontAlgn="base"/>
            <a:r>
              <a:rPr lang="sv-SE" sz="2000" dirty="0">
                <a:solidFill>
                  <a:srgbClr val="000000"/>
                </a:solidFill>
                <a:latin typeface="Calibri" panose="020F0502020204030204" pitchFamily="34" charset="0"/>
                <a:ea typeface="Times New Roman" panose="02020603050405020304" pitchFamily="18" charset="0"/>
              </a:rPr>
              <a:t>4) </a:t>
            </a:r>
            <a:r>
              <a:rPr lang="sv-SE" sz="2000" dirty="0">
                <a:solidFill>
                  <a:srgbClr val="000000"/>
                </a:solidFill>
                <a:effectLst/>
                <a:latin typeface="Calibri" panose="020F0502020204030204" pitchFamily="34" charset="0"/>
                <a:ea typeface="Times New Roman" panose="02020603050405020304" pitchFamily="18" charset="0"/>
              </a:rPr>
              <a:t>Var </a:t>
            </a:r>
            <a:r>
              <a:rPr lang="sv-SE" sz="2000" b="1" dirty="0">
                <a:solidFill>
                  <a:srgbClr val="000000"/>
                </a:solidFill>
                <a:effectLst/>
                <a:latin typeface="Calibri" panose="020F0502020204030204" pitchFamily="34" charset="0"/>
                <a:ea typeface="Times New Roman" panose="02020603050405020304" pitchFamily="18" charset="0"/>
              </a:rPr>
              <a:t>noggrann</a:t>
            </a:r>
            <a:r>
              <a:rPr lang="sv-SE" sz="2000" dirty="0">
                <a:solidFill>
                  <a:srgbClr val="000000"/>
                </a:solidFill>
                <a:effectLst/>
                <a:latin typeface="Calibri" panose="020F0502020204030204" pitchFamily="34" charset="0"/>
                <a:ea typeface="Times New Roman" panose="02020603050405020304" pitchFamily="18" charset="0"/>
              </a:rPr>
              <a:t> och ha inte för bråttom. Skriv alltid upp vart du har hittat en uppgift, det vill säga den   så kallade </a:t>
            </a:r>
            <a:r>
              <a:rPr lang="sv-SE" sz="2000" b="1" u="none" strike="noStrike" dirty="0">
                <a:solidFill>
                  <a:srgbClr val="000000"/>
                </a:solidFill>
                <a:effectLst/>
                <a:latin typeface="Calibri" panose="020F0502020204030204" pitchFamily="34" charset="0"/>
                <a:ea typeface="Times New Roman" panose="02020603050405020304" pitchFamily="18" charset="0"/>
                <a:hlinkClick r:id="rId12"/>
              </a:rPr>
              <a:t>källreferensen</a:t>
            </a:r>
            <a:r>
              <a:rPr lang="sv-SE" sz="2000" dirty="0">
                <a:solidFill>
                  <a:srgbClr val="000000"/>
                </a:solidFill>
                <a:effectLst/>
                <a:latin typeface="Calibri" panose="020F0502020204030204" pitchFamily="34" charset="0"/>
                <a:ea typeface="Times New Roman" panose="02020603050405020304" pitchFamily="18" charset="0"/>
              </a:rPr>
              <a:t>. Det kommer spara mycket tid för dig själv framöver, och underlätta för andra som vill ta del av det du forskar fram. Att vara systematisk och forska mer metodiskt kommer med tiden när du får mer erfarenhet. Men noggrann kan du vara från första början – </a:t>
            </a:r>
            <a:r>
              <a:rPr lang="sv-SE" sz="2000" b="1" dirty="0">
                <a:solidFill>
                  <a:srgbClr val="000000"/>
                </a:solidFill>
                <a:effectLst/>
                <a:latin typeface="Calibri" panose="020F0502020204030204" pitchFamily="34" charset="0"/>
                <a:ea typeface="Times New Roman" panose="02020603050405020304" pitchFamily="18" charset="0"/>
              </a:rPr>
              <a:t>skynda långsamt</a:t>
            </a:r>
            <a:r>
              <a:rPr lang="sv-SE" sz="2000" dirty="0">
                <a:solidFill>
                  <a:srgbClr val="000000"/>
                </a:solidFill>
                <a:effectLst/>
                <a:latin typeface="Calibri" panose="020F0502020204030204" pitchFamily="34" charset="0"/>
                <a:ea typeface="Times New Roman" panose="02020603050405020304" pitchFamily="18" charset="0"/>
              </a:rPr>
              <a:t>.</a:t>
            </a:r>
            <a:endParaRPr lang="sv-S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941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C5306AC-7535-4F15-91A2-D943D3C54026}"/>
              </a:ext>
            </a:extLst>
          </p:cNvPr>
          <p:cNvSpPr txBox="1"/>
          <p:nvPr/>
        </p:nvSpPr>
        <p:spPr>
          <a:xfrm>
            <a:off x="723331" y="682388"/>
            <a:ext cx="10890914" cy="1323439"/>
          </a:xfrm>
          <a:prstGeom prst="rect">
            <a:avLst/>
          </a:prstGeom>
          <a:noFill/>
        </p:spPr>
        <p:txBody>
          <a:bodyPr wrap="square" rtlCol="0">
            <a:spAutoFit/>
          </a:bodyPr>
          <a:lstStyle/>
          <a:p>
            <a:pPr algn="just" fontAlgn="base"/>
            <a:r>
              <a:rPr lang="sv-SE" sz="2000" dirty="0">
                <a:solidFill>
                  <a:srgbClr val="000000"/>
                </a:solidFill>
                <a:effectLst/>
                <a:latin typeface="Calibri" panose="020F0502020204030204" pitchFamily="34" charset="0"/>
                <a:ea typeface="Times New Roman" panose="02020603050405020304" pitchFamily="18" charset="0"/>
              </a:rPr>
              <a:t>5) </a:t>
            </a:r>
            <a:r>
              <a:rPr lang="sv-SE" sz="2000" b="1" dirty="0">
                <a:solidFill>
                  <a:srgbClr val="000000"/>
                </a:solidFill>
                <a:effectLst/>
                <a:latin typeface="Calibri" panose="020F0502020204030204" pitchFamily="34" charset="0"/>
                <a:ea typeface="Times New Roman" panose="02020603050405020304" pitchFamily="18" charset="0"/>
              </a:rPr>
              <a:t>Ha roligt!</a:t>
            </a:r>
            <a:r>
              <a:rPr lang="sv-SE" sz="2000" dirty="0">
                <a:solidFill>
                  <a:srgbClr val="000000"/>
                </a:solidFill>
                <a:effectLst/>
                <a:latin typeface="Calibri" panose="020F0502020204030204" pitchFamily="34" charset="0"/>
                <a:ea typeface="Times New Roman" panose="02020603050405020304" pitchFamily="18" charset="0"/>
              </a:rPr>
              <a:t> Om du kan definiera några mål så gör det. Ett exempel kan vara att kanske ge ut en släktbok inom fem år. Kan du inte sätta några mål - så gör inte det något, utan fortsätt bara att ”</a:t>
            </a:r>
            <a:r>
              <a:rPr lang="sv-SE" sz="2000" b="1" dirty="0">
                <a:solidFill>
                  <a:srgbClr val="000000"/>
                </a:solidFill>
                <a:effectLst/>
                <a:latin typeface="Calibri" panose="020F0502020204030204" pitchFamily="34" charset="0"/>
                <a:ea typeface="Times New Roman" panose="02020603050405020304" pitchFamily="18" charset="0"/>
              </a:rPr>
              <a:t>ha kul”</a:t>
            </a:r>
            <a:r>
              <a:rPr lang="sv-SE" sz="2000" dirty="0">
                <a:solidFill>
                  <a:srgbClr val="000000"/>
                </a:solidFill>
                <a:effectLst/>
                <a:latin typeface="Calibri" panose="020F0502020204030204" pitchFamily="34" charset="0"/>
                <a:ea typeface="Times New Roman" panose="02020603050405020304" pitchFamily="18" charset="0"/>
              </a:rPr>
              <a:t> - att släktforska är ett härligt fritidsintresse som lär dig mer om ditt ursprung, vårt lands historia och brukar dessutom även leda fram till trevliga möten både på nätet och i verkligheten.</a:t>
            </a:r>
            <a:endParaRPr lang="sv-SE" sz="2000" dirty="0">
              <a:effectLst/>
              <a:latin typeface="Times New Roman" panose="02020603050405020304" pitchFamily="18" charset="0"/>
              <a:ea typeface="Times New Roman" panose="02020603050405020304" pitchFamily="18" charset="0"/>
            </a:endParaRPr>
          </a:p>
        </p:txBody>
      </p:sp>
      <p:sp>
        <p:nvSpPr>
          <p:cNvPr id="3" name="textruta 2">
            <a:extLst>
              <a:ext uri="{FF2B5EF4-FFF2-40B4-BE49-F238E27FC236}">
                <a16:creationId xmlns:a16="http://schemas.microsoft.com/office/drawing/2014/main" id="{B22C5809-20F2-4C9E-9A85-25CA37B02843}"/>
              </a:ext>
            </a:extLst>
          </p:cNvPr>
          <p:cNvSpPr txBox="1"/>
          <p:nvPr/>
        </p:nvSpPr>
        <p:spPr>
          <a:xfrm>
            <a:off x="559558" y="3002508"/>
            <a:ext cx="11054687" cy="2698175"/>
          </a:xfrm>
          <a:prstGeom prst="rect">
            <a:avLst/>
          </a:prstGeom>
          <a:noFill/>
        </p:spPr>
        <p:txBody>
          <a:bodyPr wrap="square" rtlCol="0">
            <a:spAutoFit/>
          </a:bodyPr>
          <a:lstStyle/>
          <a:p>
            <a:pPr>
              <a:spcAft>
                <a:spcPts val="8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Ytterligare sidor: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sv-SE" sz="1800" u="none" strike="noStrike"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hlinkClick r:id="rId2"/>
              </a:rPr>
              <a:t>Så fungerar släktforskning</a:t>
            </a:r>
            <a:r>
              <a:rPr lang="sv-SE" sz="1800" kern="0" dirty="0">
                <a:solidFill>
                  <a:srgbClr val="111827"/>
                </a:solidFill>
                <a:effectLst/>
                <a:latin typeface="Calibri" panose="020F0502020204030204" pitchFamily="34" charset="0"/>
                <a:ea typeface="Times New Roman" panose="02020603050405020304" pitchFamily="18" charset="0"/>
                <a:cs typeface="Times New Roman" panose="02020603050405020304" pitchFamily="18" charset="0"/>
              </a:rPr>
              <a:t> </a:t>
            </a:r>
            <a:r>
              <a:rPr lang="sv-SE" sz="1800" b="1" kern="0" dirty="0">
                <a:solidFill>
                  <a:srgbClr val="111827"/>
                </a:solidFill>
                <a:effectLst/>
                <a:latin typeface="Calibri" panose="020F0502020204030204" pitchFamily="34" charset="0"/>
                <a:ea typeface="Times New Roman" panose="02020603050405020304" pitchFamily="18" charset="0"/>
                <a:cs typeface="Times New Roman" panose="02020603050405020304" pitchFamily="18" charset="0"/>
              </a:rPr>
              <a:t>       </a:t>
            </a:r>
            <a:r>
              <a:rPr lang="sv-SE"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sv-SE" sz="1800" kern="0" dirty="0">
                <a:solidFill>
                  <a:srgbClr val="111827"/>
                </a:solidFill>
                <a:effectLst/>
                <a:latin typeface="Calibri" panose="020F0502020204030204" pitchFamily="34" charset="0"/>
                <a:ea typeface="Times New Roman" panose="02020603050405020304" pitchFamily="18" charset="0"/>
                <a:cs typeface="Times New Roman" panose="02020603050405020304" pitchFamily="18" charset="0"/>
              </a:rPr>
              <a:t> Släkthistoria</a:t>
            </a:r>
          </a:p>
          <a:p>
            <a:pPr fontAlgn="base">
              <a:spcAft>
                <a:spcPts val="800"/>
              </a:spcAft>
            </a:pPr>
            <a:r>
              <a:rPr lang="sv-SE"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Att planera sin släktforskning</a:t>
            </a: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sv-SE"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Anforskning.wordpress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800"/>
              </a:spcAft>
            </a:pPr>
            <a:r>
              <a:rPr lang="sv-SE"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Rötters </a:t>
            </a:r>
            <a:r>
              <a:rPr lang="sv-SE" sz="1800" u="none" strike="noStrike"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Anbytarforum</a:t>
            </a: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Forum-Rötter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800"/>
              </a:spcAft>
            </a:pPr>
            <a:r>
              <a:rPr lang="sv-SE"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Riksarkivet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800"/>
              </a:spcAft>
            </a:pPr>
            <a:r>
              <a:rPr lang="sv-SE"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Stadsarkivet - Stockholm</a:t>
            </a:r>
            <a:r>
              <a:rPr lang="sv-SE"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sv-SE"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SE"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för Släktforskaren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800"/>
              </a:spcAft>
            </a:pPr>
            <a:r>
              <a:rPr lang="sv-SE" sz="1800" u="sng" strike="noStrike"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a:rPr>
              <a:t>ArkivDigital</a:t>
            </a:r>
            <a:endParaRPr lang="sv-SE"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96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F38E6B8-5E97-4469-9ABC-E6C207A1582D}"/>
              </a:ext>
            </a:extLst>
          </p:cNvPr>
          <p:cNvSpPr txBox="1"/>
          <p:nvPr/>
        </p:nvSpPr>
        <p:spPr>
          <a:xfrm>
            <a:off x="900332" y="309489"/>
            <a:ext cx="10227213" cy="470000"/>
          </a:xfrm>
          <a:prstGeom prst="rect">
            <a:avLst/>
          </a:prstGeom>
          <a:noFill/>
        </p:spPr>
        <p:txBody>
          <a:bodyPr wrap="square" rtlCol="0">
            <a:spAutoFit/>
          </a:bodyPr>
          <a:lstStyle/>
          <a:p>
            <a:pPr algn="ctr">
              <a:lnSpc>
                <a:spcPct val="107000"/>
              </a:lnSpc>
              <a:spcAft>
                <a:spcPts val="800"/>
              </a:spcAft>
            </a:pPr>
            <a:r>
              <a:rPr lang="sv-SE" sz="24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Anforskning</a:t>
            </a:r>
            <a:endParaRPr lang="sv-SE"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2FCF8E58-259B-49BB-92FD-F5AFA55A33B0}"/>
              </a:ext>
            </a:extLst>
          </p:cNvPr>
          <p:cNvSpPr txBox="1"/>
          <p:nvPr/>
        </p:nvSpPr>
        <p:spPr>
          <a:xfrm>
            <a:off x="689317" y="942535"/>
            <a:ext cx="10438228" cy="1415772"/>
          </a:xfrm>
          <a:prstGeom prst="rect">
            <a:avLst/>
          </a:prstGeom>
          <a:noFill/>
        </p:spPr>
        <p:txBody>
          <a:bodyPr wrap="square" rtlCol="0">
            <a:spAutoFit/>
          </a:bodyPr>
          <a:lstStyle/>
          <a:p>
            <a:pPr algn="ctr">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"En resa genom tiden med sina förfäder"</a:t>
            </a:r>
          </a:p>
          <a:p>
            <a:pPr algn="ctr">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"En blogg för dig som forskar om dina anor." - Funderingar, tips och intressanta livsöden.</a:t>
            </a:r>
          </a:p>
          <a:p>
            <a:pPr algn="ctr">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Av Daniel Johnsson, Vimmerby</a:t>
            </a:r>
          </a:p>
          <a:p>
            <a:pPr algn="ctr" fontAlgn="base">
              <a:spcAft>
                <a:spcPts val="800"/>
              </a:spcAft>
            </a:pPr>
            <a:r>
              <a:rPr lang="sv-S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033006E3-0991-4448-B888-150B42478F20}"/>
              </a:ext>
            </a:extLst>
          </p:cNvPr>
          <p:cNvSpPr txBox="1"/>
          <p:nvPr/>
        </p:nvSpPr>
        <p:spPr>
          <a:xfrm>
            <a:off x="604911" y="2613686"/>
            <a:ext cx="10607040" cy="1077667"/>
          </a:xfrm>
          <a:prstGeom prst="rect">
            <a:avLst/>
          </a:prstGeom>
          <a:noFill/>
        </p:spPr>
        <p:txBody>
          <a:bodyPr wrap="square" rtlCol="0">
            <a:spAutoFit/>
          </a:bodyPr>
          <a:lstStyle/>
          <a:p>
            <a:pPr algn="ctr" fontAlgn="base">
              <a:lnSpc>
                <a:spcPct val="107000"/>
              </a:lnSpc>
              <a:spcAft>
                <a:spcPts val="800"/>
              </a:spcAft>
            </a:pPr>
            <a:r>
              <a:rPr lang="sv-SE" sz="20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Att planera sin släktforskning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sv-SE" sz="1400" dirty="0">
                <a:solidFill>
                  <a:srgbClr val="000000"/>
                </a:solidFill>
                <a:effectLst/>
                <a:ea typeface="Calibri" panose="020F0502020204030204" pitchFamily="34" charset="0"/>
                <a:cs typeface="Times New Roman" panose="02020603050405020304" pitchFamily="18" charset="0"/>
              </a:rPr>
              <a:t>Publicerat den 7 januari, 2019</a:t>
            </a:r>
          </a:p>
          <a:p>
            <a:pPr algn="ctr" fontAlgn="base">
              <a:lnSpc>
                <a:spcPct val="107000"/>
              </a:lnSpc>
              <a:spcAft>
                <a:spcPts val="800"/>
              </a:spcAft>
            </a:pPr>
            <a:endParaRPr lang="sv-SE" sz="1400" dirty="0">
              <a:effectLst/>
              <a:ea typeface="Calibri" panose="020F0502020204030204" pitchFamily="34" charset="0"/>
              <a:cs typeface="Times New Roman" panose="02020603050405020304" pitchFamily="18" charset="0"/>
            </a:endParaRPr>
          </a:p>
        </p:txBody>
      </p:sp>
      <p:pic>
        <p:nvPicPr>
          <p:cNvPr id="6" name="Bildobjekt 5" descr="old-clock">
            <a:extLst>
              <a:ext uri="{FF2B5EF4-FFF2-40B4-BE49-F238E27FC236}">
                <a16:creationId xmlns:a16="http://schemas.microsoft.com/office/drawing/2014/main" id="{A0A0D11C-67C2-4467-BA85-3EE4F702B1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953" y="3691353"/>
            <a:ext cx="4544054" cy="2621548"/>
          </a:xfrm>
          <a:prstGeom prst="rect">
            <a:avLst/>
          </a:prstGeom>
          <a:noFill/>
          <a:ln>
            <a:noFill/>
          </a:ln>
        </p:spPr>
      </p:pic>
    </p:spTree>
    <p:extLst>
      <p:ext uri="{BB962C8B-B14F-4D97-AF65-F5344CB8AC3E}">
        <p14:creationId xmlns:p14="http://schemas.microsoft.com/office/powerpoint/2010/main" val="335315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ECF6612-932B-4016-B129-EA90BD25BB5B}"/>
              </a:ext>
            </a:extLst>
          </p:cNvPr>
          <p:cNvSpPr txBox="1"/>
          <p:nvPr/>
        </p:nvSpPr>
        <p:spPr>
          <a:xfrm>
            <a:off x="633046" y="281354"/>
            <a:ext cx="11113477" cy="3139321"/>
          </a:xfrm>
          <a:prstGeom prst="rect">
            <a:avLst/>
          </a:prstGeom>
          <a:noFill/>
        </p:spPr>
        <p:txBody>
          <a:bodyPr wrap="square" rtlCol="0">
            <a:spAutoFit/>
          </a:bodyPr>
          <a:lstStyle/>
          <a:p>
            <a:pPr algn="just" fontAlgn="base"/>
            <a:r>
              <a:rPr lang="sv-SE" sz="1800" b="1" dirty="0">
                <a:solidFill>
                  <a:srgbClr val="000000"/>
                </a:solidFill>
                <a:effectLst/>
                <a:latin typeface="Calibri" panose="020F0502020204030204" pitchFamily="34" charset="0"/>
                <a:ea typeface="Times New Roman" panose="02020603050405020304" pitchFamily="18" charset="0"/>
              </a:rPr>
              <a:t>Hur har du planerat din släktforskning, och vad är ditt mål med släktforskningen? </a:t>
            </a:r>
            <a:endParaRPr lang="sv-SE" sz="1800" dirty="0">
              <a:effectLst/>
              <a:latin typeface="Times New Roman" panose="02020603050405020304" pitchFamily="18" charset="0"/>
              <a:ea typeface="Times New Roman" panose="02020603050405020304" pitchFamily="18" charset="0"/>
            </a:endParaRPr>
          </a:p>
          <a:p>
            <a:pPr algn="just" fontAlgn="base"/>
            <a:r>
              <a:rPr lang="sv-SE" sz="1800" b="1" dirty="0">
                <a:solidFill>
                  <a:srgbClr val="000000"/>
                </a:solidFill>
                <a:effectLst/>
                <a:latin typeface="Calibri" panose="020F0502020204030204" pitchFamily="34" charset="0"/>
                <a:ea typeface="Times New Roman" panose="02020603050405020304" pitchFamily="18" charset="0"/>
              </a:rPr>
              <a:t>Detta är frågor som man kanske inte hör lika ofta som: ”</a:t>
            </a:r>
            <a:r>
              <a:rPr lang="sv-SE" sz="1800" b="1" i="1" dirty="0">
                <a:solidFill>
                  <a:srgbClr val="000000"/>
                </a:solidFill>
                <a:effectLst/>
                <a:latin typeface="Calibri" panose="020F0502020204030204" pitchFamily="34" charset="0"/>
                <a:ea typeface="Times New Roman" panose="02020603050405020304" pitchFamily="18" charset="0"/>
              </a:rPr>
              <a:t>Hur långt tillbaka i tiden har du kommit?”</a:t>
            </a:r>
            <a:r>
              <a:rPr lang="sv-SE" sz="1800" b="1" dirty="0">
                <a:solidFill>
                  <a:srgbClr val="000000"/>
                </a:solidFill>
                <a:effectLst/>
                <a:latin typeface="Calibri" panose="020F0502020204030204" pitchFamily="34" charset="0"/>
                <a:ea typeface="Times New Roman" panose="02020603050405020304" pitchFamily="18" charset="0"/>
              </a:rPr>
              <a:t> och ”</a:t>
            </a:r>
            <a:r>
              <a:rPr lang="sv-SE" sz="1800" b="1" i="1" dirty="0">
                <a:solidFill>
                  <a:srgbClr val="000000"/>
                </a:solidFill>
                <a:effectLst/>
                <a:latin typeface="Calibri" panose="020F0502020204030204" pitchFamily="34" charset="0"/>
                <a:ea typeface="Times New Roman" panose="02020603050405020304" pitchFamily="18" charset="0"/>
              </a:rPr>
              <a:t>Har du hittat något spännande</a:t>
            </a:r>
            <a:r>
              <a:rPr lang="sv-SE" sz="1800" b="1" dirty="0">
                <a:solidFill>
                  <a:srgbClr val="000000"/>
                </a:solidFill>
                <a:effectLst/>
                <a:latin typeface="Calibri" panose="020F0502020204030204" pitchFamily="34" charset="0"/>
                <a:ea typeface="Times New Roman" panose="02020603050405020304" pitchFamily="18" charset="0"/>
              </a:rPr>
              <a:t>?” Även om det är resan som är det roliga med att släktforska, så kanske man ändå ska ta sig en liten funderare på vad det är man i slutänden vill åstadkomma med all den tid man kommer att lägga ner.</a:t>
            </a:r>
            <a:endParaRPr lang="sv-SE" sz="1800" dirty="0">
              <a:effectLst/>
              <a:latin typeface="Times New Roman" panose="02020603050405020304" pitchFamily="18" charset="0"/>
              <a:ea typeface="Times New Roman" panose="02020603050405020304" pitchFamily="18" charset="0"/>
            </a:endParaRPr>
          </a:p>
          <a:p>
            <a:pPr algn="just" fontAlgn="base"/>
            <a:r>
              <a:rPr lang="sv-SE" sz="1800" dirty="0">
                <a:solidFill>
                  <a:srgbClr val="000000"/>
                </a:solidFill>
                <a:effectLst/>
                <a:latin typeface="Calibri" panose="020F0502020204030204" pitchFamily="34"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algn="just" fontAlgn="base"/>
            <a:r>
              <a:rPr lang="sv-SE" sz="1800" dirty="0">
                <a:solidFill>
                  <a:srgbClr val="000000"/>
                </a:solidFill>
                <a:effectLst/>
                <a:latin typeface="Calibri" panose="020F0502020204030204" pitchFamily="34" charset="0"/>
                <a:ea typeface="Times New Roman" panose="02020603050405020304" pitchFamily="18" charset="0"/>
              </a:rPr>
              <a:t>Den </a:t>
            </a:r>
            <a:r>
              <a:rPr lang="sv-SE" sz="1800" b="1" dirty="0">
                <a:solidFill>
                  <a:srgbClr val="000000"/>
                </a:solidFill>
                <a:effectLst/>
                <a:latin typeface="Calibri" panose="020F0502020204030204" pitchFamily="34" charset="0"/>
                <a:ea typeface="Times New Roman" panose="02020603050405020304" pitchFamily="18" charset="0"/>
              </a:rPr>
              <a:t>första fasen </a:t>
            </a:r>
            <a:r>
              <a:rPr lang="sv-SE" sz="1800" dirty="0">
                <a:solidFill>
                  <a:srgbClr val="000000"/>
                </a:solidFill>
                <a:effectLst/>
                <a:latin typeface="Calibri" panose="020F0502020204030204" pitchFamily="34" charset="0"/>
                <a:ea typeface="Times New Roman" panose="02020603050405020304" pitchFamily="18" charset="0"/>
              </a:rPr>
              <a:t>som nybliven släktforskare är i stort sett densamma för alla som börjar, spänningen är stor och likaså glädjen när man susar fram i kyrkböcker och databaser och börjar kartlägga sin släkt. Alla gör vi lite misstag här och där i början, och handen på hjärtat, så är ingen speciellt välorganiserad och disciplinerad till och börja med. Man hoppar friskt fram och tillbaka mellan olika släktgrenar och plockar den enkla fallfrukten i släktträdet, den svårnådda frukten, det vill säga de svårlösta gåtorna lägger man åt sidan tills man har fått mer kunskap och framför allt erfarenhet för att kunna lösa dem.</a:t>
            </a:r>
            <a:endParaRPr lang="sv-SE" sz="1800" dirty="0">
              <a:effectLst/>
              <a:latin typeface="Times New Roman" panose="02020603050405020304" pitchFamily="18" charset="0"/>
              <a:ea typeface="Times New Roman" panose="02020603050405020304" pitchFamily="18" charset="0"/>
            </a:endParaRPr>
          </a:p>
        </p:txBody>
      </p:sp>
      <p:sp>
        <p:nvSpPr>
          <p:cNvPr id="4" name="textruta 3">
            <a:extLst>
              <a:ext uri="{FF2B5EF4-FFF2-40B4-BE49-F238E27FC236}">
                <a16:creationId xmlns:a16="http://schemas.microsoft.com/office/drawing/2014/main" id="{20F081DD-1494-427E-AA84-EF34FC935F3C}"/>
              </a:ext>
            </a:extLst>
          </p:cNvPr>
          <p:cNvSpPr txBox="1"/>
          <p:nvPr/>
        </p:nvSpPr>
        <p:spPr>
          <a:xfrm>
            <a:off x="633047" y="3713871"/>
            <a:ext cx="11000936" cy="2430281"/>
          </a:xfrm>
          <a:prstGeom prst="rect">
            <a:avLst/>
          </a:prstGeom>
          <a:noFill/>
        </p:spPr>
        <p:txBody>
          <a:bodyPr wrap="square" rtlCol="0">
            <a:spAutoFit/>
          </a:bodyPr>
          <a:lstStyle/>
          <a:p>
            <a:pPr algn="just" fontAlgn="base"/>
            <a:r>
              <a:rPr lang="sv-SE" sz="1800" dirty="0">
                <a:solidFill>
                  <a:srgbClr val="000000"/>
                </a:solidFill>
                <a:effectLst/>
                <a:latin typeface="Calibri" panose="020F0502020204030204" pitchFamily="34" charset="0"/>
                <a:ea typeface="Times New Roman" panose="02020603050405020304" pitchFamily="18" charset="0"/>
              </a:rPr>
              <a:t>Men allt som tiden går så man får man mer erfarenhet, och förhoppningsvis ett lite mer systematiskt sätt att följa de olika släktgrenarna. Man har nu kommit in i andra fasen. Nya källor digitaliseras för varje år som går, och det tillsammans med nya sökbara databaser gör att det inte finns någon risk för att man en dag säger; ”</a:t>
            </a:r>
            <a:r>
              <a:rPr lang="sv-SE" sz="1800" b="1" i="1" dirty="0">
                <a:solidFill>
                  <a:srgbClr val="000000"/>
                </a:solidFill>
                <a:effectLst/>
                <a:latin typeface="Calibri" panose="020F0502020204030204" pitchFamily="34" charset="0"/>
                <a:ea typeface="Times New Roman" panose="02020603050405020304" pitchFamily="18" charset="0"/>
              </a:rPr>
              <a:t>Nä, nu hittar jag inte mer!</a:t>
            </a:r>
            <a:r>
              <a:rPr lang="sv-SE" sz="1800" dirty="0">
                <a:solidFill>
                  <a:srgbClr val="000000"/>
                </a:solidFill>
                <a:effectLst/>
                <a:latin typeface="Calibri" panose="020F0502020204030204" pitchFamily="34" charset="0"/>
                <a:ea typeface="Times New Roman" panose="02020603050405020304" pitchFamily="18" charset="0"/>
              </a:rPr>
              <a:t> ”. Det är nämligen mindre än 3 % av </a:t>
            </a:r>
            <a:r>
              <a:rPr lang="sv-SE" sz="1800" b="1" dirty="0">
                <a:solidFill>
                  <a:srgbClr val="000000"/>
                </a:solidFill>
                <a:effectLst/>
                <a:latin typeface="Calibri" panose="020F0502020204030204" pitchFamily="34" charset="0"/>
                <a:ea typeface="Times New Roman" panose="02020603050405020304" pitchFamily="18" charset="0"/>
              </a:rPr>
              <a:t>Riksarkivets</a:t>
            </a:r>
            <a:r>
              <a:rPr lang="sv-SE" sz="1800" dirty="0">
                <a:solidFill>
                  <a:srgbClr val="000000"/>
                </a:solidFill>
                <a:effectLst/>
                <a:latin typeface="Calibri" panose="020F0502020204030204" pitchFamily="34" charset="0"/>
                <a:ea typeface="Times New Roman" panose="02020603050405020304" pitchFamily="18" charset="0"/>
              </a:rPr>
              <a:t> alla arkiv som har fotograferats av, och än mindre som har indexerats och sökbart.</a:t>
            </a:r>
            <a:endParaRPr lang="sv-SE" sz="1800" dirty="0">
              <a:effectLst/>
              <a:latin typeface="Times New Roman" panose="02020603050405020304" pitchFamily="18" charset="0"/>
              <a:ea typeface="Times New Roman" panose="02020603050405020304" pitchFamily="18" charset="0"/>
            </a:endParaRPr>
          </a:p>
          <a:p>
            <a:pPr fontAlgn="base">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sv-SE" sz="1800" dirty="0">
                <a:solidFill>
                  <a:srgbClr val="000000"/>
                </a:solidFill>
                <a:effectLst/>
                <a:latin typeface="Calibri" panose="020F0502020204030204" pitchFamily="34" charset="0"/>
                <a:ea typeface="Times New Roman" panose="02020603050405020304" pitchFamily="18" charset="0"/>
              </a:rPr>
              <a:t>När man träder in i </a:t>
            </a:r>
            <a:r>
              <a:rPr lang="sv-SE" sz="1800" b="1" dirty="0">
                <a:solidFill>
                  <a:srgbClr val="000000"/>
                </a:solidFill>
                <a:effectLst/>
                <a:latin typeface="Calibri" panose="020F0502020204030204" pitchFamily="34" charset="0"/>
                <a:ea typeface="Times New Roman" panose="02020603050405020304" pitchFamily="18" charset="0"/>
              </a:rPr>
              <a:t>andra fasen </a:t>
            </a:r>
            <a:r>
              <a:rPr lang="sv-SE" sz="1800" dirty="0">
                <a:solidFill>
                  <a:srgbClr val="000000"/>
                </a:solidFill>
                <a:effectLst/>
                <a:latin typeface="Calibri" panose="020F0502020204030204" pitchFamily="34" charset="0"/>
                <a:ea typeface="Times New Roman" panose="02020603050405020304" pitchFamily="18" charset="0"/>
              </a:rPr>
              <a:t>så tycker jag det är hög tid att fundera på vad det är man vill åstadkomma med sin släktforskning, sätta upp vilka mål man vill nå, och vilka avgränsningar man ska göra i sitt sökande.</a:t>
            </a:r>
            <a:endParaRPr lang="sv-S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025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73C94B3-F245-46F0-A4FF-B001D254C552}"/>
              </a:ext>
            </a:extLst>
          </p:cNvPr>
          <p:cNvSpPr txBox="1"/>
          <p:nvPr/>
        </p:nvSpPr>
        <p:spPr>
          <a:xfrm>
            <a:off x="604912" y="337625"/>
            <a:ext cx="11155680" cy="2031325"/>
          </a:xfrm>
          <a:prstGeom prst="rect">
            <a:avLst/>
          </a:prstGeom>
          <a:noFill/>
        </p:spPr>
        <p:txBody>
          <a:bodyPr wrap="square" rtlCol="0">
            <a:spAutoFit/>
          </a:bodyPr>
          <a:lstStyle/>
          <a:p>
            <a:pPr algn="just" fontAlgn="base"/>
            <a:r>
              <a:rPr lang="sv-SE" sz="1800" dirty="0">
                <a:solidFill>
                  <a:srgbClr val="000000"/>
                </a:solidFill>
                <a:effectLst/>
                <a:latin typeface="Calibri" panose="020F0502020204030204" pitchFamily="34" charset="0"/>
                <a:ea typeface="Times New Roman" panose="02020603050405020304" pitchFamily="18" charset="0"/>
              </a:rPr>
              <a:t>Under den </a:t>
            </a:r>
            <a:r>
              <a:rPr lang="sv-SE" sz="1800" b="1" dirty="0">
                <a:solidFill>
                  <a:srgbClr val="000000"/>
                </a:solidFill>
                <a:effectLst/>
                <a:latin typeface="Calibri" panose="020F0502020204030204" pitchFamily="34" charset="0"/>
                <a:ea typeface="Times New Roman" panose="02020603050405020304" pitchFamily="18" charset="0"/>
              </a:rPr>
              <a:t>tredje och sista fasen </a:t>
            </a:r>
            <a:r>
              <a:rPr lang="sv-SE" sz="1800" dirty="0">
                <a:solidFill>
                  <a:srgbClr val="000000"/>
                </a:solidFill>
                <a:effectLst/>
                <a:latin typeface="Calibri" panose="020F0502020204030204" pitchFamily="34" charset="0"/>
                <a:ea typeface="Times New Roman" panose="02020603050405020304" pitchFamily="18" charset="0"/>
              </a:rPr>
              <a:t>är det vanligt att man inriktar sig på något speciellt i sitt träd när man börjar känna sig </a:t>
            </a:r>
            <a:r>
              <a:rPr lang="sv-SE" sz="1800" b="1" dirty="0">
                <a:solidFill>
                  <a:srgbClr val="000000"/>
                </a:solidFill>
                <a:effectLst/>
                <a:latin typeface="Calibri" panose="020F0502020204030204" pitchFamily="34" charset="0"/>
                <a:ea typeface="Times New Roman" panose="02020603050405020304" pitchFamily="18" charset="0"/>
              </a:rPr>
              <a:t>”lite färdig med den vanliga släktforskningen”</a:t>
            </a:r>
            <a:r>
              <a:rPr lang="sv-SE" sz="1800" dirty="0">
                <a:solidFill>
                  <a:srgbClr val="000000"/>
                </a:solidFill>
                <a:effectLst/>
                <a:latin typeface="Calibri" panose="020F0502020204030204" pitchFamily="34" charset="0"/>
                <a:ea typeface="Times New Roman" panose="02020603050405020304" pitchFamily="18" charset="0"/>
              </a:rPr>
              <a:t> – man börjar specialisera sig på ett viss område. Det kan vara att kartlägga sina soldaters liv om man tycker det militära är intressant, eller att fokusera på sina emigranter, att med hjälp av </a:t>
            </a:r>
            <a:r>
              <a:rPr lang="sv-SE" sz="1800" b="1" dirty="0">
                <a:solidFill>
                  <a:srgbClr val="000000"/>
                </a:solidFill>
                <a:effectLst/>
                <a:latin typeface="Calibri" panose="020F0502020204030204" pitchFamily="34" charset="0"/>
                <a:ea typeface="Times New Roman" panose="02020603050405020304" pitchFamily="18" charset="0"/>
              </a:rPr>
              <a:t>DNA</a:t>
            </a:r>
            <a:r>
              <a:rPr lang="sv-SE" sz="1800" dirty="0">
                <a:solidFill>
                  <a:srgbClr val="000000"/>
                </a:solidFill>
                <a:effectLst/>
                <a:latin typeface="Calibri" panose="020F0502020204030204" pitchFamily="34" charset="0"/>
                <a:ea typeface="Times New Roman" panose="02020603050405020304" pitchFamily="18" charset="0"/>
              </a:rPr>
              <a:t> hitta avlägsna, nu levande släktingar, eller dyka in i den nobla världen av adel och kungar. För min del, eftersom min släkt har varit förhållandevis samlad till de norra delarna av Småland och </a:t>
            </a:r>
            <a:r>
              <a:rPr lang="sv-SE" sz="1800" dirty="0" err="1">
                <a:solidFill>
                  <a:srgbClr val="000000"/>
                </a:solidFill>
                <a:effectLst/>
                <a:latin typeface="Calibri" panose="020F0502020204030204" pitchFamily="34" charset="0"/>
                <a:ea typeface="Times New Roman" panose="02020603050405020304" pitchFamily="18" charset="0"/>
              </a:rPr>
              <a:t>Sevede</a:t>
            </a:r>
            <a:r>
              <a:rPr lang="sv-SE" sz="1800" dirty="0">
                <a:solidFill>
                  <a:srgbClr val="000000"/>
                </a:solidFill>
                <a:effectLst/>
                <a:latin typeface="Calibri" panose="020F0502020204030204" pitchFamily="34" charset="0"/>
                <a:ea typeface="Times New Roman" panose="02020603050405020304" pitchFamily="18" charset="0"/>
              </a:rPr>
              <a:t> härad, har det för mig varit intressant att ta reda på hur livet var här förr i tiden, vilka förutsättningar hade mina torpare, backstugusittare och en och annan nämndeman och borgmästare.</a:t>
            </a:r>
            <a:endParaRPr lang="sv-SE" sz="1800" dirty="0">
              <a:effectLst/>
              <a:latin typeface="Times New Roman" panose="02020603050405020304" pitchFamily="18" charset="0"/>
              <a:ea typeface="Times New Roman" panose="02020603050405020304" pitchFamily="18" charset="0"/>
            </a:endParaRPr>
          </a:p>
        </p:txBody>
      </p:sp>
      <p:sp>
        <p:nvSpPr>
          <p:cNvPr id="4" name="textruta 3">
            <a:extLst>
              <a:ext uri="{FF2B5EF4-FFF2-40B4-BE49-F238E27FC236}">
                <a16:creationId xmlns:a16="http://schemas.microsoft.com/office/drawing/2014/main" id="{A8738EC8-6AC4-4957-BD77-5C2D9A2A1BDF}"/>
              </a:ext>
            </a:extLst>
          </p:cNvPr>
          <p:cNvSpPr txBox="1"/>
          <p:nvPr/>
        </p:nvSpPr>
        <p:spPr>
          <a:xfrm>
            <a:off x="604912" y="2546252"/>
            <a:ext cx="11029070" cy="1200329"/>
          </a:xfrm>
          <a:prstGeom prst="rect">
            <a:avLst/>
          </a:prstGeom>
          <a:noFill/>
        </p:spPr>
        <p:txBody>
          <a:bodyPr wrap="square" rtlCol="0">
            <a:spAutoFit/>
          </a:bodyPr>
          <a:lstStyle/>
          <a:p>
            <a:pPr algn="just" fontAlgn="base"/>
            <a:r>
              <a:rPr lang="sv-SE" sz="1800">
                <a:solidFill>
                  <a:srgbClr val="000000"/>
                </a:solidFill>
                <a:effectLst/>
                <a:latin typeface="Calibri" panose="020F0502020204030204" pitchFamily="34" charset="0"/>
                <a:ea typeface="Times New Roman" panose="02020603050405020304" pitchFamily="18" charset="0"/>
              </a:rPr>
              <a:t>Frågan uppkommer ibland; </a:t>
            </a:r>
            <a:r>
              <a:rPr lang="sv-SE" sz="1800" b="1">
                <a:solidFill>
                  <a:srgbClr val="000000"/>
                </a:solidFill>
                <a:effectLst/>
                <a:latin typeface="Calibri" panose="020F0502020204030204" pitchFamily="34" charset="0"/>
                <a:ea typeface="Times New Roman" panose="02020603050405020304" pitchFamily="18" charset="0"/>
              </a:rPr>
              <a:t>”</a:t>
            </a:r>
            <a:r>
              <a:rPr lang="sv-SE" sz="1800" b="1" i="1">
                <a:solidFill>
                  <a:srgbClr val="000000"/>
                </a:solidFill>
                <a:effectLst/>
                <a:latin typeface="Calibri" panose="020F0502020204030204" pitchFamily="34" charset="0"/>
                <a:ea typeface="Times New Roman" panose="02020603050405020304" pitchFamily="18" charset="0"/>
              </a:rPr>
              <a:t>Hur avlägsen släkt ska man ta med?”</a:t>
            </a:r>
            <a:r>
              <a:rPr lang="sv-SE" sz="1800">
                <a:solidFill>
                  <a:srgbClr val="000000"/>
                </a:solidFill>
                <a:effectLst/>
                <a:latin typeface="Calibri" panose="020F0502020204030204" pitchFamily="34" charset="0"/>
                <a:ea typeface="Times New Roman" panose="02020603050405020304" pitchFamily="18" charset="0"/>
              </a:rPr>
              <a:t> Det finns inget rätt svar mer än </a:t>
            </a:r>
            <a:r>
              <a:rPr lang="sv-SE" sz="1800" b="1">
                <a:solidFill>
                  <a:srgbClr val="000000"/>
                </a:solidFill>
                <a:effectLst/>
                <a:latin typeface="Calibri" panose="020F0502020204030204" pitchFamily="34" charset="0"/>
                <a:ea typeface="Times New Roman" panose="02020603050405020304" pitchFamily="18" charset="0"/>
              </a:rPr>
              <a:t>ditt eget</a:t>
            </a:r>
            <a:r>
              <a:rPr lang="sv-SE" sz="1800">
                <a:solidFill>
                  <a:srgbClr val="000000"/>
                </a:solidFill>
                <a:effectLst/>
                <a:latin typeface="Calibri" panose="020F0502020204030204" pitchFamily="34" charset="0"/>
                <a:ea typeface="Times New Roman" panose="02020603050405020304" pitchFamily="18" charset="0"/>
              </a:rPr>
              <a:t>, men vanligast är att inte ta med historiken om föräldrar och syskon till ingifta i släkten som inte är en mor eller far till din ana. Undantaget är om det är någon från den ingifta släkten som är intressant att lyfta fram. Personligen följer jag oftast inte heller ättlingar till mina förfäders syskon i någon större utsträckning.</a:t>
            </a:r>
            <a:endParaRPr lang="sv-SE" sz="1800">
              <a:effectLst/>
              <a:latin typeface="Times New Roman" panose="02020603050405020304" pitchFamily="18" charset="0"/>
              <a:ea typeface="Times New Roman" panose="02020603050405020304" pitchFamily="18" charset="0"/>
            </a:endParaRPr>
          </a:p>
        </p:txBody>
      </p:sp>
      <p:sp>
        <p:nvSpPr>
          <p:cNvPr id="5" name="textruta 4">
            <a:extLst>
              <a:ext uri="{FF2B5EF4-FFF2-40B4-BE49-F238E27FC236}">
                <a16:creationId xmlns:a16="http://schemas.microsoft.com/office/drawing/2014/main" id="{3E8A1615-656F-4BC2-877E-BA2FF0C68046}"/>
              </a:ext>
            </a:extLst>
          </p:cNvPr>
          <p:cNvSpPr txBox="1"/>
          <p:nvPr/>
        </p:nvSpPr>
        <p:spPr>
          <a:xfrm>
            <a:off x="604912" y="4009292"/>
            <a:ext cx="11029070" cy="1200329"/>
          </a:xfrm>
          <a:prstGeom prst="rect">
            <a:avLst/>
          </a:prstGeom>
          <a:noFill/>
        </p:spPr>
        <p:txBody>
          <a:bodyPr wrap="square" rtlCol="0">
            <a:spAutoFit/>
          </a:bodyPr>
          <a:lstStyle/>
          <a:p>
            <a:pPr algn="just" fontAlgn="base"/>
            <a:r>
              <a:rPr lang="sv-SE" sz="1800">
                <a:solidFill>
                  <a:srgbClr val="000000"/>
                </a:solidFill>
                <a:effectLst/>
                <a:latin typeface="Calibri" panose="020F0502020204030204" pitchFamily="34" charset="0"/>
                <a:ea typeface="Times New Roman" panose="02020603050405020304" pitchFamily="18" charset="0"/>
              </a:rPr>
              <a:t>Låt oss räkna lite, om en person som är </a:t>
            </a:r>
            <a:r>
              <a:rPr lang="sv-SE" sz="1800" b="1">
                <a:solidFill>
                  <a:srgbClr val="000000"/>
                </a:solidFill>
                <a:effectLst/>
                <a:latin typeface="Calibri" panose="020F0502020204030204" pitchFamily="34" charset="0"/>
                <a:ea typeface="Times New Roman" panose="02020603050405020304" pitchFamily="18" charset="0"/>
              </a:rPr>
              <a:t>25</a:t>
            </a:r>
            <a:r>
              <a:rPr lang="sv-SE" sz="1800">
                <a:solidFill>
                  <a:srgbClr val="000000"/>
                </a:solidFill>
                <a:effectLst/>
                <a:latin typeface="Calibri" panose="020F0502020204030204" pitchFamily="34" charset="0"/>
                <a:ea typeface="Times New Roman" panose="02020603050405020304" pitchFamily="18" charset="0"/>
              </a:rPr>
              <a:t> år börjar släktforska idag 2019, och vi räknar med att varje generation bakåt i tiden i snitt uppstått var </a:t>
            </a:r>
            <a:r>
              <a:rPr lang="sv-SE" sz="1800" b="1">
                <a:solidFill>
                  <a:srgbClr val="000000"/>
                </a:solidFill>
                <a:effectLst/>
                <a:latin typeface="Calibri" panose="020F0502020204030204" pitchFamily="34" charset="0"/>
                <a:ea typeface="Times New Roman" panose="02020603050405020304" pitchFamily="18" charset="0"/>
              </a:rPr>
              <a:t>27</a:t>
            </a:r>
            <a:r>
              <a:rPr lang="sv-SE" sz="1800">
                <a:solidFill>
                  <a:srgbClr val="000000"/>
                </a:solidFill>
                <a:effectLst/>
                <a:latin typeface="Calibri" panose="020F0502020204030204" pitchFamily="34" charset="0"/>
                <a:ea typeface="Times New Roman" panose="02020603050405020304" pitchFamily="18" charset="0"/>
              </a:rPr>
              <a:t>:e år, så når vi den </a:t>
            </a:r>
            <a:r>
              <a:rPr lang="sv-SE" sz="1800" b="1">
                <a:solidFill>
                  <a:srgbClr val="000000"/>
                </a:solidFill>
                <a:effectLst/>
                <a:latin typeface="Calibri" panose="020F0502020204030204" pitchFamily="34" charset="0"/>
                <a:ea typeface="Times New Roman" panose="02020603050405020304" pitchFamily="18" charset="0"/>
              </a:rPr>
              <a:t>12</a:t>
            </a:r>
            <a:r>
              <a:rPr lang="sv-SE" sz="1800">
                <a:solidFill>
                  <a:srgbClr val="000000"/>
                </a:solidFill>
                <a:effectLst/>
                <a:latin typeface="Calibri" panose="020F0502020204030204" pitchFamily="34" charset="0"/>
                <a:ea typeface="Times New Roman" panose="02020603050405020304" pitchFamily="18" charset="0"/>
              </a:rPr>
              <a:t>:e generationen i slutet på 1600-talet – den tid då kyrkböckerna börjar ta slut, och man får förlita sig på skattelängder och andra mer svårforskade källor - den personen har då i dessa </a:t>
            </a:r>
            <a:r>
              <a:rPr lang="sv-SE" sz="1800" b="1">
                <a:solidFill>
                  <a:srgbClr val="000000"/>
                </a:solidFill>
                <a:effectLst/>
                <a:latin typeface="Calibri" panose="020F0502020204030204" pitchFamily="34" charset="0"/>
                <a:ea typeface="Times New Roman" panose="02020603050405020304" pitchFamily="18" charset="0"/>
              </a:rPr>
              <a:t>12</a:t>
            </a:r>
            <a:r>
              <a:rPr lang="sv-SE" sz="1800">
                <a:solidFill>
                  <a:srgbClr val="000000"/>
                </a:solidFill>
                <a:effectLst/>
                <a:latin typeface="Calibri" panose="020F0502020204030204" pitchFamily="34" charset="0"/>
                <a:ea typeface="Times New Roman" panose="02020603050405020304" pitchFamily="18" charset="0"/>
              </a:rPr>
              <a:t> generationer (där probanden är första generationen) totalt </a:t>
            </a:r>
            <a:r>
              <a:rPr lang="sv-SE" sz="1800" b="1">
                <a:solidFill>
                  <a:srgbClr val="000000"/>
                </a:solidFill>
                <a:effectLst/>
                <a:latin typeface="Calibri" panose="020F0502020204030204" pitchFamily="34" charset="0"/>
                <a:ea typeface="Times New Roman" panose="02020603050405020304" pitchFamily="18" charset="0"/>
              </a:rPr>
              <a:t>4 095</a:t>
            </a:r>
            <a:r>
              <a:rPr lang="sv-SE" sz="1800">
                <a:solidFill>
                  <a:srgbClr val="000000"/>
                </a:solidFill>
                <a:effectLst/>
                <a:latin typeface="Calibri" panose="020F0502020204030204" pitchFamily="34" charset="0"/>
                <a:ea typeface="Times New Roman" panose="02020603050405020304" pitchFamily="18" charset="0"/>
              </a:rPr>
              <a:t> personer. </a:t>
            </a:r>
            <a:endParaRPr lang="sv-SE"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19126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2545</Words>
  <Application>Microsoft Office PowerPoint</Application>
  <PresentationFormat>Bredbild</PresentationFormat>
  <Paragraphs>98</Paragraphs>
  <Slides>14</Slides>
  <Notes>0</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Bildrubriker</vt:lpstr>
      </vt:variant>
      <vt:variant>
        <vt:i4>14</vt:i4>
      </vt:variant>
      <vt:variant>
        <vt:lpstr>Anpassade bildspel</vt:lpstr>
      </vt:variant>
      <vt:variant>
        <vt:i4>1</vt:i4>
      </vt:variant>
    </vt:vector>
  </HeadingPairs>
  <TitlesOfParts>
    <vt:vector size="20" baseType="lpstr">
      <vt:lpstr>Arial</vt:lpstr>
      <vt:lpstr>Calibri</vt:lpstr>
      <vt:lpstr>Calibri Light</vt:lpstr>
      <vt:lpstr>Times New Roman</vt:lpstr>
      <vt:lpstr>Office-tema</vt:lpstr>
      <vt:lpstr>Motivation till att börja släktforska</vt:lpstr>
      <vt:lpstr>PowerPoint-presentation</vt:lpstr>
      <vt:lpstr>PowerPoint-presentation</vt:lpstr>
      <vt:lpstr>Att planera sin släktforskning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Anpassat bildspel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till att börja släktforska</dc:title>
  <dc:creator>Christer Karlsson</dc:creator>
  <cp:lastModifiedBy>Rolf Carlén</cp:lastModifiedBy>
  <cp:revision>1</cp:revision>
  <dcterms:created xsi:type="dcterms:W3CDTF">2022-02-17T08:00:03Z</dcterms:created>
  <dcterms:modified xsi:type="dcterms:W3CDTF">2022-02-19T15:10:18Z</dcterms:modified>
</cp:coreProperties>
</file>