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7" r:id="rId5"/>
    <p:sldId id="258" r:id="rId6"/>
    <p:sldId id="260" r:id="rId7"/>
    <p:sldId id="277" r:id="rId8"/>
    <p:sldId id="261" r:id="rId9"/>
    <p:sldId id="267" r:id="rId10"/>
    <p:sldId id="275" r:id="rId11"/>
    <p:sldId id="262" r:id="rId12"/>
    <p:sldId id="274" r:id="rId13"/>
    <p:sldId id="263" r:id="rId14"/>
    <p:sldId id="264" r:id="rId15"/>
    <p:sldId id="276" r:id="rId16"/>
    <p:sldId id="268" r:id="rId17"/>
    <p:sldId id="265" r:id="rId18"/>
    <p:sldId id="270" r:id="rId19"/>
    <p:sldId id="271" r:id="rId20"/>
    <p:sldId id="266" r:id="rId21"/>
    <p:sldId id="280" r:id="rId22"/>
    <p:sldId id="281" r:id="rId23"/>
    <p:sldId id="278" r:id="rId24"/>
    <p:sldId id="282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DD575F-4C42-453E-9424-0A615AEC6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1310EA4-B757-4151-A654-1C728308E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EA922C-A65D-4352-889E-544B6253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A31F30-AB8C-4F7C-B258-F75B90D9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0CFC27-9595-49CB-A763-77DDAE5C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60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51D14-1D61-4405-B968-48D07524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BC2950B-8C88-4577-A209-FF71171D1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E2D755-080D-4BD1-81E4-EC50AF09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14BA16-8B7F-451C-9B1E-CB397799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B13DAB-41D5-4728-8B69-29FC97BD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13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E603142-4D84-4911-9151-7053C01AE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AD520DA-C474-4335-9F39-D746D7F97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33D3B2-32C5-4D2D-8820-5FCE850D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2AFA33-726C-4D92-830C-19D775D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0F6713-59DC-4C15-BC0F-46EA73A2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03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E14C6D-9B4C-4C2B-8227-8B3ACF22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09C605-7B43-46C9-9AC0-8AFE8CCE5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AD0C79-7169-44C8-A1D5-7F09BC96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E22520-0D12-47EA-8D95-3CF8CE76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051E9E-44D5-4B15-90D6-A8D5F84A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43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C60250-0515-4BBD-A69A-6926E3BE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1F8548-ABB5-4327-874A-615A0CC64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09E408-DD83-4368-AB5D-4B375903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B124F4-A865-4DBA-833B-32C66F79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D395DB-6368-4DC2-940E-6D030E06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45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3B1105-5742-463C-A379-3473E36D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8FDAAB-A1EE-48C5-9220-D38E5E960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978982-816F-450B-BA10-AD8DD4693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FE82227-6C40-4819-B3A9-7B810C37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056589-5E3C-4081-BC02-8EF2554C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B5CBDE-4F09-4518-A950-7F9C1B1B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58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E2B8FE-9A69-471D-9715-2F54B3A7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EF326A-6465-4C4A-913A-20E5D971F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5E5394-7AE0-4721-BDDE-538110C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E133A95-DCEA-4136-B416-3AF72873D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60F29D1-BFAA-4038-B9CF-1DF59FD0C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882667A-7546-4BB6-A9FC-1C9512F5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10A03A6-2076-4A55-A3D3-31E6BCFF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0C37CC8-3E2F-4B07-BE56-0A3B6038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09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411D45-9FA6-4309-80FE-FF0CE44A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358733F-F923-4955-BD1E-5A5FAA60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5B6FBF-345D-4B97-A9FB-751665CA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E35CFE9-2422-436D-B079-8FD97DDA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0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977F0F-D88B-467E-9F4C-8F1BB734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FDFDCDA-E6C7-49A5-9AFA-ACF90EFB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E6AF159-C675-4DEC-A82F-2C120CF8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63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DC2F72-1337-464F-9F3F-05B20F71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5D2466-C2D1-4E8D-B51C-5DAE80345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26905C-6067-407F-8B1E-5309B0FF4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D20427-0FB5-4BF2-97DF-E7631192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C593E1-4FD9-42ED-9998-A84AEA8B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F5E420-0D80-4BC4-85E6-127CE176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91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AF738-FEED-44A4-BA12-F1EF447E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08DCF8-66C5-4BF3-B1C1-ACBF7E23C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DCEBF0-4510-46A5-9D2B-DE59C86CE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7947F-9870-412E-929E-D82CB915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445A733-9E31-4854-8D45-67DFE91F0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DD4AA8E-EF3C-433C-A594-94B0F7EA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2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C6C0BA7-94DF-401D-966C-F308719A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B0A5AA-DBDE-4A65-9B33-ED1F0353C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03B11D-A2B9-41C7-8A8B-058E09D66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9EC3A-8D7C-4642-9CE8-3A4C3E041356}" type="datetimeFigureOut">
              <a:rPr lang="sv-SE" smtClean="0"/>
              <a:t>2022-02-03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38BCDF-9E22-4BC6-8BB8-0FB788A52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522199-57D4-41F1-97A0-C90D0DC9E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0CE92-A693-40B2-9E7D-D3B080923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40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heraldik.se/artiklar/lattsamt/namnskick-i-forna-tider/" TargetMode="External"/><Relationship Id="rId3" Type="http://schemas.openxmlformats.org/officeDocument/2006/relationships/hyperlink" Target="https://www.rotter.se/faktabanken/personnamn/" TargetMode="External"/><Relationship Id="rId7" Type="http://schemas.openxmlformats.org/officeDocument/2006/relationships/hyperlink" Target="https://slaktforskaren.se/slaktforskning/namnskick/" TargetMode="External"/><Relationship Id="rId2" Type="http://schemas.openxmlformats.org/officeDocument/2006/relationships/hyperlink" Target="https://riksarkivet.se/namnskic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f.se/lar-dig-mer/kunskapsbanker/lar-dig-mer-om-personnamn-i-sverige/namn-och-namnskick" TargetMode="External"/><Relationship Id="rId5" Type="http://schemas.openxmlformats.org/officeDocument/2006/relationships/hyperlink" Target="http://www.hhogman.se/namnskick_sv.htm" TargetMode="External"/><Relationship Id="rId10" Type="http://schemas.openxmlformats.org/officeDocument/2006/relationships/hyperlink" Target="http://slaktbloggen.blogspot.com/p/namnskick.html" TargetMode="External"/><Relationship Id="rId4" Type="http://schemas.openxmlformats.org/officeDocument/2006/relationships/hyperlink" Target="http://blog.arkivdigital.se/" TargetMode="External"/><Relationship Id="rId9" Type="http://schemas.openxmlformats.org/officeDocument/2006/relationships/hyperlink" Target="https://anforskning.wordpress.com/2018/11/26/namnskick-i-aldre-tide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37F028C-83CB-4EBF-92D2-C6FF7912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9167">
            <a:off x="390527" y="825957"/>
            <a:ext cx="4811289" cy="2246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A817A23-9D2D-4AB9-A385-CBA0272A2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440" y="2486699"/>
            <a:ext cx="8629358" cy="1403231"/>
          </a:xfrm>
        </p:spPr>
        <p:txBody>
          <a:bodyPr anchor="ctr">
            <a:noAutofit/>
          </a:bodyPr>
          <a:lstStyle/>
          <a:p>
            <a:pPr algn="l"/>
            <a:r>
              <a:rPr lang="sv-SE" sz="7200" dirty="0">
                <a:solidFill>
                  <a:schemeClr val="accent1"/>
                </a:solidFill>
              </a:rPr>
              <a:t>  Namnskick/ </a:t>
            </a:r>
            <a:br>
              <a:rPr lang="sv-SE" sz="7200" dirty="0">
                <a:solidFill>
                  <a:schemeClr val="accent1"/>
                </a:solidFill>
              </a:rPr>
            </a:br>
            <a:r>
              <a:rPr lang="sv-SE" sz="7200" dirty="0">
                <a:solidFill>
                  <a:schemeClr val="accent1"/>
                </a:solidFill>
              </a:rPr>
              <a:t>  Hur var namnet?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67A712-2529-4317-B66D-7E1AA3645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037" y="3889929"/>
            <a:ext cx="11039762" cy="2158445"/>
          </a:xfrm>
        </p:spPr>
        <p:txBody>
          <a:bodyPr>
            <a:normAutofit/>
          </a:bodyPr>
          <a:lstStyle/>
          <a:p>
            <a:pPr algn="l"/>
            <a:endParaRPr lang="sv-SE" sz="3200" dirty="0"/>
          </a:p>
          <a:p>
            <a:pPr algn="l"/>
            <a:endParaRPr lang="sv-SE" sz="3200" dirty="0"/>
          </a:p>
          <a:p>
            <a:pPr algn="l"/>
            <a:r>
              <a:rPr lang="sv-SE" sz="2800" dirty="0"/>
              <a:t>    </a:t>
            </a:r>
            <a:r>
              <a:rPr lang="sv-SE" sz="2000" dirty="0"/>
              <a:t>3 februari 2022</a:t>
            </a:r>
          </a:p>
          <a:p>
            <a:pPr algn="l"/>
            <a:r>
              <a:rPr lang="sv-SE" sz="2000" dirty="0"/>
              <a:t>      Lil Sandin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405324B-1DFC-4566-B40B-CC2DDA819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681037"/>
            <a:ext cx="2667000" cy="62865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AE8E2A1-2AFA-47A6-A8D6-221A1166F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097" y="4210050"/>
            <a:ext cx="3847462" cy="20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BEC16-0B8E-413B-AFF2-B77ADEDB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Patronymikon/</a:t>
            </a:r>
            <a:r>
              <a:rPr lang="sv-SE" dirty="0" err="1"/>
              <a:t>Metronymikon</a:t>
            </a:r>
            <a:r>
              <a:rPr lang="sv-SE" dirty="0"/>
              <a:t> </a:t>
            </a:r>
            <a:r>
              <a:rPr lang="sv-SE" sz="2800" dirty="0"/>
              <a:t>forts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77FD8F-3876-4CEA-99BD-97D488FCB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vissa trakter levde patronymikon kvar även i början av 1900-talet (Skåne, Dalarna och Hälsingland)</a:t>
            </a:r>
          </a:p>
          <a:p>
            <a:r>
              <a:rPr lang="sv-SE" dirty="0"/>
              <a:t>Under medeltiden använde </a:t>
            </a:r>
            <a:r>
              <a:rPr lang="sv-SE" b="1" dirty="0">
                <a:solidFill>
                  <a:srgbClr val="00B0F0"/>
                </a:solidFill>
              </a:rPr>
              <a:t>alla</a:t>
            </a:r>
            <a:r>
              <a:rPr lang="sv-SE" dirty="0"/>
              <a:t>, rik som fattig, patronymikon, men det förändrades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225" y="681037"/>
            <a:ext cx="2667000" cy="62865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AFEEB5A-3550-4AEE-A81F-C88B9AE4D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17" y="3769452"/>
            <a:ext cx="4188767" cy="225669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DD27B51-EEFB-4E6A-BE4C-22B333B81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81925"/>
            <a:ext cx="4206605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8934A-BA01-44F9-8480-840A2272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Släktnamn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4A3486-97DA-4C10-BA55-BF23F4BB2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rgbClr val="00B0F0"/>
                </a:solidFill>
              </a:rPr>
              <a:t>Adeln</a:t>
            </a:r>
            <a:r>
              <a:rPr lang="sv-SE" dirty="0"/>
              <a:t> var bland de första som redan på 1500-talet började använda släktnamn, inspirerade av utländska adelssläkter</a:t>
            </a:r>
          </a:p>
          <a:p>
            <a:r>
              <a:rPr lang="sv-SE" dirty="0"/>
              <a:t>1626 skapades Riddarhuset på initiativ från Gustav II Adolf och rikskansler Axel Oxenstierna och nu krävdes att alla släktingar av samma adliga ätt skulle ha ett gemensamt släktnamn</a:t>
            </a:r>
          </a:p>
          <a:p>
            <a:r>
              <a:rPr lang="sv-SE" dirty="0"/>
              <a:t>Samtidigt behöll man även sitt patronymikon, t ex Gustaf Persson Banér</a:t>
            </a:r>
          </a:p>
          <a:p>
            <a:r>
              <a:rPr lang="sv-SE" dirty="0"/>
              <a:t>Speciellt för 1600-talsnamnen är att de oftast var korta, ofta djurnamn t ex Björn, Oxe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75" y="681037"/>
            <a:ext cx="2667000" cy="62865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B9C5C44-9237-4257-94E8-19358ABC2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336" y="2346037"/>
            <a:ext cx="1208283" cy="151765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B43E0DC-F241-4863-8444-63972C06D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336" y="3948979"/>
            <a:ext cx="1248276" cy="16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A29E1B-714C-415F-AA8E-7EDF2CB4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Släktnamn </a:t>
            </a:r>
            <a:r>
              <a:rPr lang="sv-SE" sz="2800" dirty="0"/>
              <a:t>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6067E6-9336-46FD-B2FC-99893EC0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Många gånger bildades det adliga släktnamnet från den heraldiska symbolen på deras vapensköld, t ex Uggla, Svinhufvud, Leijonhufvud</a:t>
            </a:r>
          </a:p>
          <a:p>
            <a:r>
              <a:rPr lang="sv-SE" dirty="0"/>
              <a:t>De adliga namnen följer vissa mönster – vanligt  med namn där ordet lejon, falk och svin ingår och även stjärna, </a:t>
            </a:r>
            <a:r>
              <a:rPr lang="sv-SE" dirty="0" err="1"/>
              <a:t>kron</a:t>
            </a:r>
            <a:r>
              <a:rPr lang="sv-SE" dirty="0"/>
              <a:t>, sköld, hjälm, gyllen</a:t>
            </a:r>
          </a:p>
          <a:p>
            <a:r>
              <a:rPr lang="sv-SE" dirty="0"/>
              <a:t>Under 1700-talet blev det vanligt med tillägg av ”von” och ”</a:t>
            </a:r>
            <a:r>
              <a:rPr lang="sv-SE" dirty="0" err="1"/>
              <a:t>af</a:t>
            </a:r>
            <a:r>
              <a:rPr lang="sv-SE" dirty="0"/>
              <a:t>”</a:t>
            </a:r>
          </a:p>
          <a:p>
            <a:r>
              <a:rPr lang="sv-SE" dirty="0"/>
              <a:t>Korta typiska adliga namn: Gedda, Bonde, Mörner, Piper, Ribbing, Wrangel</a:t>
            </a:r>
          </a:p>
          <a:p>
            <a:r>
              <a:rPr lang="sv-SE" dirty="0"/>
              <a:t>Sammansatta typiska adliga namn: Adelsvärd, Ankarcrona, </a:t>
            </a:r>
            <a:r>
              <a:rPr lang="sv-SE" dirty="0" err="1"/>
              <a:t>Björnstjerna</a:t>
            </a:r>
            <a:r>
              <a:rPr lang="sv-SE" dirty="0"/>
              <a:t>, Gyllenkrok, Hammarskjöld, Månesköld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571500"/>
            <a:ext cx="2667000" cy="62865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8D403F5-E6D3-47A0-8451-84EE28C4C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25" y="4577229"/>
            <a:ext cx="1824037" cy="202359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2C065F9-584A-4F0D-BDD7-5E3D546D16A9}"/>
              </a:ext>
            </a:extLst>
          </p:cNvPr>
          <p:cNvSpPr txBox="1"/>
          <p:nvPr/>
        </p:nvSpPr>
        <p:spPr>
          <a:xfrm>
            <a:off x="7703127" y="5834895"/>
            <a:ext cx="259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Stenbocks vapensköld</a:t>
            </a:r>
          </a:p>
        </p:txBody>
      </p:sp>
    </p:spTree>
    <p:extLst>
      <p:ext uri="{BB962C8B-B14F-4D97-AF65-F5344CB8AC3E}">
        <p14:creationId xmlns:p14="http://schemas.microsoft.com/office/powerpoint/2010/main" val="10762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23DB0F-EC3B-48CA-8418-BB578B6B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Släktnamn </a:t>
            </a:r>
            <a:r>
              <a:rPr lang="sv-SE" sz="2800" dirty="0"/>
              <a:t>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CC4EC9-AEA1-49B4-AFF0-0475CD68C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solidFill>
                  <a:srgbClr val="00B0F0"/>
                </a:solidFill>
              </a:rPr>
              <a:t>Prästerna</a:t>
            </a:r>
            <a:r>
              <a:rPr lang="sv-SE" dirty="0"/>
              <a:t> anammade tidigt släktnamn</a:t>
            </a:r>
          </a:p>
          <a:p>
            <a:r>
              <a:rPr lang="sv-SE" dirty="0"/>
              <a:t>Tidigare använde de förnamn i kombination med herr, t ex Herr Lars</a:t>
            </a:r>
          </a:p>
          <a:p>
            <a:r>
              <a:rPr lang="sv-SE" dirty="0"/>
              <a:t>Under 1500-talet började prästerna att omvandla sitt patronymikon till en latinsk form för att kunna särskilja prästerna med samma förnamn; Magnus Petersson blev Magnus Petri, Eric Larsson blev </a:t>
            </a:r>
            <a:r>
              <a:rPr lang="sv-SE" dirty="0" err="1"/>
              <a:t>Ericus</a:t>
            </a:r>
            <a:r>
              <a:rPr lang="sv-SE" dirty="0"/>
              <a:t> Laurentii</a:t>
            </a:r>
          </a:p>
          <a:p>
            <a:r>
              <a:rPr lang="sv-SE" dirty="0"/>
              <a:t>Prästerna kunde även använda födelseort eller ursprungsplats i sitt latinska efternamn, t ex Abraham från Ångermanland blev </a:t>
            </a:r>
            <a:r>
              <a:rPr lang="sv-SE" dirty="0" err="1"/>
              <a:t>Abrahamus</a:t>
            </a:r>
            <a:r>
              <a:rPr lang="sv-SE" dirty="0"/>
              <a:t> Angermannus, Anders Pålsson från Hälsingland blev Andreas Pauli </a:t>
            </a:r>
            <a:r>
              <a:rPr lang="sv-SE" dirty="0" err="1"/>
              <a:t>Helsingius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590550"/>
            <a:ext cx="2667000" cy="62865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BBF6976-FFF2-4768-B28E-645ED742A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03" y="534843"/>
            <a:ext cx="1419225" cy="18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7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1C5844-34D0-43E0-A239-6629B28F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Släktnamn </a:t>
            </a:r>
            <a:r>
              <a:rPr lang="sv-SE" sz="2800" dirty="0"/>
              <a:t>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361593-9EC6-4FCF-BEB5-315EAD39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rgbClr val="00B0F0"/>
                </a:solidFill>
              </a:rPr>
              <a:t>Borgarna</a:t>
            </a:r>
            <a:r>
              <a:rPr lang="sv-SE" dirty="0">
                <a:solidFill>
                  <a:srgbClr val="00B0F0"/>
                </a:solidFill>
              </a:rPr>
              <a:t> </a:t>
            </a:r>
            <a:r>
              <a:rPr lang="sv-SE" dirty="0"/>
              <a:t>i städerna använde till en början patronymikon</a:t>
            </a:r>
          </a:p>
          <a:p>
            <a:r>
              <a:rPr lang="sv-SE" dirty="0"/>
              <a:t>På 1600-talet började de främsta borgarna att ta sig släktnamn</a:t>
            </a:r>
          </a:p>
          <a:p>
            <a:r>
              <a:rPr lang="sv-SE" dirty="0"/>
              <a:t>Från 1700-talets början var det nästan alla som flyttade in i städerna som tog sig släktnamn – av praktiska skäl - för att kunna särskiljas</a:t>
            </a:r>
          </a:p>
          <a:p>
            <a:r>
              <a:rPr lang="sv-SE" dirty="0"/>
              <a:t>För att göra det ännu tydligare så använde man även sitt patronymikon, t ex Niclas Hansson </a:t>
            </a:r>
            <a:r>
              <a:rPr lang="sv-SE" dirty="0" err="1"/>
              <a:t>Linck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5" y="561975"/>
            <a:ext cx="2667000" cy="6286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171BDC-A269-44F1-87C5-60916E00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3795712"/>
            <a:ext cx="1933575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D55E8E-4C57-4612-9A59-31CAE775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Släktnamn </a:t>
            </a:r>
            <a:r>
              <a:rPr lang="sv-SE" sz="2800" dirty="0"/>
              <a:t>forts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624F74-BD36-4213-8C9B-B92D3A6E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rgbClr val="00B0F0"/>
                </a:solidFill>
              </a:rPr>
              <a:t>Bruksfolk</a:t>
            </a:r>
            <a:r>
              <a:rPr lang="sv-SE" b="1" dirty="0"/>
              <a:t> </a:t>
            </a:r>
            <a:r>
              <a:rPr lang="sv-SE" dirty="0"/>
              <a:t>var också tidiga med släktnamn med associering </a:t>
            </a:r>
          </a:p>
          <a:p>
            <a:pPr marL="0" indent="0">
              <a:buNone/>
            </a:pPr>
            <a:r>
              <a:rPr lang="sv-SE" dirty="0"/>
              <a:t>	till yrket; Hammarström, Jernberg (smeder)</a:t>
            </a:r>
          </a:p>
          <a:p>
            <a:r>
              <a:rPr lang="sv-SE" b="1" dirty="0">
                <a:solidFill>
                  <a:srgbClr val="00B0F0"/>
                </a:solidFill>
              </a:rPr>
              <a:t>Hantverkarnas</a:t>
            </a:r>
            <a:r>
              <a:rPr lang="sv-SE" dirty="0"/>
              <a:t> efternamn var ofta hämtade från namn som var förknippade med olika former i naturen och var ofta flerstaviga</a:t>
            </a:r>
          </a:p>
          <a:p>
            <a:r>
              <a:rPr lang="sv-SE" dirty="0"/>
              <a:t>Trädet </a:t>
            </a:r>
            <a:r>
              <a:rPr lang="sv-SE" dirty="0">
                <a:solidFill>
                  <a:srgbClr val="00B0F0"/>
                </a:solidFill>
              </a:rPr>
              <a:t>lind</a:t>
            </a:r>
            <a:r>
              <a:rPr lang="sv-SE" dirty="0"/>
              <a:t> var ett vanligt inslag i hantverkarnamnen; </a:t>
            </a:r>
          </a:p>
          <a:p>
            <a:pPr marL="0" indent="0">
              <a:buNone/>
            </a:pPr>
            <a:r>
              <a:rPr lang="sv-SE" dirty="0"/>
              <a:t>	Lind, Lindberg, Lindgren, Lindström, Lindblom</a:t>
            </a:r>
          </a:p>
          <a:p>
            <a:r>
              <a:rPr lang="sv-SE" dirty="0"/>
              <a:t>Andra träslag förekom också; Almgren, Björk, Björkegren, Björkman Boklund, Gran, Ekman, Enkvist, Grankvist, Appelgren, Hägglund</a:t>
            </a:r>
          </a:p>
          <a:p>
            <a:r>
              <a:rPr lang="sv-SE" dirty="0"/>
              <a:t> Blomberg och Rotman förekom om man t ex var trädgårdsmästare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581025"/>
            <a:ext cx="2667000" cy="62865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62DA480-F336-424F-934B-D77CD58E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1209675"/>
            <a:ext cx="1381125" cy="17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744B8A-1386-4D68-A091-B8F1CDA3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Släktnamn </a:t>
            </a:r>
            <a:r>
              <a:rPr lang="sv-SE" sz="2800" dirty="0"/>
              <a:t>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01C379-F14C-4ABF-86CE-03A2A589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Släktnamnen kunde ofta vara en omvandling av namnet på den by eller församling man levde i; t ex Molund efter byn Mo eller Ekstedt efter </a:t>
            </a:r>
            <a:r>
              <a:rPr lang="sv-SE" dirty="0" err="1"/>
              <a:t>Ekeberga</a:t>
            </a:r>
            <a:r>
              <a:rPr lang="sv-SE" dirty="0"/>
              <a:t> församling, </a:t>
            </a:r>
            <a:r>
              <a:rPr lang="sv-SE" dirty="0" err="1"/>
              <a:t>Uppberg</a:t>
            </a:r>
            <a:r>
              <a:rPr lang="sv-SE" dirty="0"/>
              <a:t> om man kom från Uppsala</a:t>
            </a:r>
          </a:p>
          <a:p>
            <a:r>
              <a:rPr lang="sv-SE" dirty="0"/>
              <a:t>Ett annat sätt var att ta namnet efter någon naturföreteelse,                 t ex Sjödal, Berggren, Bäckmark</a:t>
            </a:r>
          </a:p>
          <a:p>
            <a:r>
              <a:rPr lang="sv-SE" dirty="0"/>
              <a:t>En speciell grupp av släktnamnstagare var studenter</a:t>
            </a:r>
          </a:p>
          <a:p>
            <a:r>
              <a:rPr lang="sv-SE" dirty="0"/>
              <a:t>En vanlig orsak till namnbyte var flytt inom Sverige</a:t>
            </a:r>
          </a:p>
          <a:p>
            <a:r>
              <a:rPr lang="sv-SE" dirty="0"/>
              <a:t>En annan orsak till namnbyte var emigration och där amerikaniserades de kanske också; t ex                                                     så amerikaniserades </a:t>
            </a:r>
            <a:r>
              <a:rPr lang="sv-SE" dirty="0" err="1"/>
              <a:t>Järnström</a:t>
            </a:r>
            <a:r>
              <a:rPr lang="sv-SE" dirty="0"/>
              <a:t> till Armstrong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0" y="590550"/>
            <a:ext cx="2667000" cy="6286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8E1CD5D-5657-4F12-AD93-B16011B3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794" y="3429000"/>
            <a:ext cx="1897743" cy="116731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CEE456C-8E21-40EF-BF1D-63615D95F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625" y="4731254"/>
            <a:ext cx="2434649" cy="14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6CAAF8-4CC1-4417-B2A9-C75EDE5C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Soldatnamn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E2A075-4951-48D7-811C-0019911EB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b="1" dirty="0">
                <a:solidFill>
                  <a:srgbClr val="00B0F0"/>
                </a:solidFill>
              </a:rPr>
              <a:t>Soldatnamnen</a:t>
            </a:r>
            <a:r>
              <a:rPr lang="sv-SE" dirty="0"/>
              <a:t> blev vanliga i slutet av 1600-talet, även här </a:t>
            </a:r>
            <a:r>
              <a:rPr lang="sv-SE" dirty="0" err="1"/>
              <a:t>pga</a:t>
            </a:r>
            <a:r>
              <a:rPr lang="sv-SE" dirty="0"/>
              <a:t> att det var för många personer med samma namn</a:t>
            </a:r>
          </a:p>
          <a:p>
            <a:r>
              <a:rPr lang="sv-SE" dirty="0"/>
              <a:t>För att kunna veta vem som skulle utföra en order så tilldelade kompanichefen soldatnamn</a:t>
            </a:r>
          </a:p>
          <a:p>
            <a:r>
              <a:rPr lang="sv-SE" dirty="0"/>
              <a:t>Det var viktigt att soldatnamnet var unikt i kompaniet men fick förekomma i flera olika kompanier inom samma regemente</a:t>
            </a:r>
          </a:p>
          <a:p>
            <a:r>
              <a:rPr lang="sv-SE" dirty="0"/>
              <a:t>Det man får tänka på som släktforskare är att soldatnamnen sen i sin tur ärvdes av den efterkommande rotesoldaten/knekten</a:t>
            </a:r>
          </a:p>
          <a:p>
            <a:r>
              <a:rPr lang="sv-SE" dirty="0"/>
              <a:t>Soldatnamnet kunde användas som släktnamn av barn/barnbarn men vanligare att de använde patronymikon</a:t>
            </a:r>
          </a:p>
          <a:p>
            <a:r>
              <a:rPr lang="sv-SE" dirty="0"/>
              <a:t>Soldatnamn blev inte släktnamn förrän i slutet av 1800-talet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450" y="738187"/>
            <a:ext cx="2667000" cy="6286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BB4E1CE-4A01-44F8-93DF-7C281DD3A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543" y="2260194"/>
            <a:ext cx="1444877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20B1B0-DC77-47F2-8B34-B51E9E12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Soldatnamn </a:t>
            </a:r>
            <a:r>
              <a:rPr lang="sv-SE" sz="2800" dirty="0"/>
              <a:t>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2ACFEB-294B-44D3-8C73-DDF62A43E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Egenskaper/Utseende: Modig, Rask, Snäll, Snygg, Hurtig, Munter, Strid, Stolt, Stark, Frisk, Frid, Nöjd, Sträng</a:t>
            </a:r>
          </a:p>
          <a:p>
            <a:r>
              <a:rPr lang="sv-SE" dirty="0"/>
              <a:t>Växter: Alm, Björk, Blom, Lind, Palm</a:t>
            </a:r>
          </a:p>
          <a:p>
            <a:r>
              <a:rPr lang="sv-SE" dirty="0"/>
              <a:t>Naturfenomen: Blixt, Dunder, Storm, Ström</a:t>
            </a:r>
          </a:p>
          <a:p>
            <a:r>
              <a:rPr lang="sv-SE" dirty="0"/>
              <a:t>Djur: Bock, Falk, Hjort, Häger, Örn</a:t>
            </a:r>
          </a:p>
          <a:p>
            <a:r>
              <a:rPr lang="sv-SE" dirty="0"/>
              <a:t>Väderstreck: Nord, Söder, West, Öst</a:t>
            </a:r>
          </a:p>
          <a:p>
            <a:r>
              <a:rPr lang="sv-SE" dirty="0"/>
              <a:t>Mycket vanligt var även att soldatnamnet hade anknytning till namnet på roten (t ex roten Sundby, Södermanlands regemente har haft soldaterna Sund, Sundqvist, Sundström, Sundin m </a:t>
            </a:r>
            <a:r>
              <a:rPr lang="sv-SE" dirty="0" err="1"/>
              <a:t>fl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50" y="681037"/>
            <a:ext cx="2667000" cy="6286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9EAAEF1-295C-4ED3-88E7-9C733B396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838" y="2453980"/>
            <a:ext cx="1644998" cy="22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212E3E-A4C0-4ED4-8F9E-C863BADA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Namnlagen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75A931-0E9B-4007-B3E9-DFB9BA940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i="0" dirty="0">
                <a:solidFill>
                  <a:srgbClr val="111111"/>
                </a:solidFill>
                <a:effectLst/>
              </a:rPr>
              <a:t>Vid utgången av 1800-talet fanns det inte några regler om vare sig förvärv av släktnamn eller om skydd för släktnamn i vidsträckt mening</a:t>
            </a:r>
          </a:p>
          <a:p>
            <a:r>
              <a:rPr lang="sv-SE" i="0" dirty="0">
                <a:solidFill>
                  <a:srgbClr val="111111"/>
                </a:solidFill>
                <a:effectLst/>
              </a:rPr>
              <a:t>Undantag - ett begränsat skydd för adliga namn och om namnbyte för manskapet inom krigsmakten och för sjömän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50" y="681037"/>
            <a:ext cx="2667000" cy="6286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29122E2-D132-46C6-96BA-317B91BB8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709" y="3705797"/>
            <a:ext cx="4162058" cy="27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ED294-4576-449C-9609-857EA18B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D6E737-6861-4ED1-8109-C36703C0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Tilltalsnamn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Kortnamn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Flera förnamn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Patronymikon/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Metronymikon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Släktnamn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Soldatnamn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Namnlagen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Efternamnsbyte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Länktips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681037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1084A9-8F4B-46D1-8B30-31880996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Namnlagen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BE0C36-151B-46D1-B525-23529783F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b="1" dirty="0">
                <a:solidFill>
                  <a:srgbClr val="00B0F0"/>
                </a:solidFill>
              </a:rPr>
              <a:t>1901</a:t>
            </a:r>
            <a:r>
              <a:rPr lang="sv-SE" dirty="0"/>
              <a:t> antogs den s k namnlagen, ett tillägg till förordningen om kyrkobokföring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111111"/>
                </a:solidFill>
                <a:effectLst/>
              </a:rPr>
              <a:t>	Därigenom infördes en spärr mot de fria namnbyten som tidigare 	förekommit i stor omfattning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	Fr o m nu tog hustrun makens efternamn då de gifte sig</a:t>
            </a:r>
          </a:p>
          <a:p>
            <a:r>
              <a:rPr lang="sv-SE" dirty="0"/>
              <a:t>I </a:t>
            </a:r>
            <a:r>
              <a:rPr lang="sv-SE" b="1" dirty="0">
                <a:solidFill>
                  <a:srgbClr val="00B0F0"/>
                </a:solidFill>
              </a:rPr>
              <a:t>1963</a:t>
            </a:r>
            <a:r>
              <a:rPr lang="sv-SE" dirty="0"/>
              <a:t> års namnlag stadgades att alla svenskar skulle ha ett familjenamn och därmed förbjudet med patronymikon</a:t>
            </a:r>
          </a:p>
          <a:p>
            <a:r>
              <a:rPr lang="sv-SE" dirty="0"/>
              <a:t>Med namnlagen från </a:t>
            </a:r>
            <a:r>
              <a:rPr lang="sv-SE" b="1" dirty="0">
                <a:solidFill>
                  <a:srgbClr val="00B0F0"/>
                </a:solidFill>
              </a:rPr>
              <a:t>1 januari 1983</a:t>
            </a:r>
            <a:r>
              <a:rPr lang="sv-SE" dirty="0"/>
              <a:t> </a:t>
            </a:r>
            <a:r>
              <a:rPr lang="sv-SE" dirty="0" err="1"/>
              <a:t>fíck</a:t>
            </a:r>
            <a:r>
              <a:rPr lang="sv-SE" dirty="0"/>
              <a:t> man nu rätten att </a:t>
            </a:r>
            <a:r>
              <a:rPr lang="sv-SE" b="1" dirty="0">
                <a:solidFill>
                  <a:srgbClr val="FF0000"/>
                </a:solidFill>
              </a:rPr>
              <a:t>efter särskild ansökning och prövning </a:t>
            </a:r>
            <a:r>
              <a:rPr lang="sv-SE" dirty="0"/>
              <a:t>använda </a:t>
            </a:r>
            <a:r>
              <a:rPr lang="sv-SE" dirty="0" err="1"/>
              <a:t>patro</a:t>
            </a:r>
            <a:r>
              <a:rPr lang="sv-SE" dirty="0"/>
              <a:t>- och </a:t>
            </a:r>
            <a:r>
              <a:rPr lang="sv-SE" dirty="0" err="1"/>
              <a:t>metronymikon</a:t>
            </a:r>
            <a:r>
              <a:rPr lang="sv-SE" dirty="0"/>
              <a:t> igen</a:t>
            </a:r>
          </a:p>
          <a:p>
            <a:r>
              <a:rPr lang="sv-SE" dirty="0"/>
              <a:t>Med nuvarande namnlag från </a:t>
            </a:r>
            <a:r>
              <a:rPr lang="sv-SE" b="1" dirty="0">
                <a:solidFill>
                  <a:srgbClr val="00B0F0"/>
                </a:solidFill>
              </a:rPr>
              <a:t>1 juli 2017</a:t>
            </a:r>
            <a:r>
              <a:rPr lang="sv-SE" dirty="0"/>
              <a:t> blev det återigen tillåtet att använda </a:t>
            </a:r>
            <a:r>
              <a:rPr lang="sv-SE" dirty="0" err="1"/>
              <a:t>patro</a:t>
            </a:r>
            <a:r>
              <a:rPr lang="sv-SE" dirty="0"/>
              <a:t>- och </a:t>
            </a:r>
            <a:r>
              <a:rPr lang="sv-SE" dirty="0" err="1"/>
              <a:t>metronymikon</a:t>
            </a:r>
            <a:r>
              <a:rPr lang="sv-SE" dirty="0"/>
              <a:t> </a:t>
            </a:r>
            <a:r>
              <a:rPr lang="sv-SE" b="1" dirty="0">
                <a:solidFill>
                  <a:srgbClr val="FF0000"/>
                </a:solidFill>
              </a:rPr>
              <a:t>utan några som helst förbehåll och utan prövning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0" y="681037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3">
            <a:extLst>
              <a:ext uri="{FF2B5EF4-FFF2-40B4-BE49-F238E27FC236}">
                <a16:creationId xmlns:a16="http://schemas.microsoft.com/office/drawing/2014/main" id="{C4158758-99FB-43EA-9C09-E5858D956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1030">
            <a:off x="9716655" y="3622841"/>
            <a:ext cx="1674091" cy="302335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2AE54A7-3E88-49D0-8937-489748A9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Efternamnsbyte</a:t>
            </a:r>
            <a:br>
              <a:rPr lang="sv-SE" dirty="0"/>
            </a:b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A7CB693-CE03-43CB-8199-8FD8DBC11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Mellan åren 1920-1952 nybildades 64 000 efternamn och aktiviteten var särskilt hög 1941-1946 då 21 500 nya efternamn bildades. Det var oftast son-namnen som byttes bort</a:t>
            </a:r>
          </a:p>
          <a:p>
            <a:r>
              <a:rPr lang="sv-SE" dirty="0"/>
              <a:t>Ville man inte ta något namn som redan fanns/funnits i släkten var namnbytarna tvungna att uppfinna nytt namn eftersom existerande släktnamn var skyddade</a:t>
            </a:r>
          </a:p>
          <a:p>
            <a:r>
              <a:rPr lang="sv-SE" dirty="0"/>
              <a:t>Om namnbytaren hade svårt att själv uppfinna ett efternamn fanns hjälp att få, både från svenska staten och privata initiativtagare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A45A50C-50FC-4D75-BE25-89DB620B94CA}"/>
              </a:ext>
            </a:extLst>
          </p:cNvPr>
          <p:cNvSpPr txBox="1"/>
          <p:nvPr/>
        </p:nvSpPr>
        <p:spPr>
          <a:xfrm>
            <a:off x="6308436" y="5551054"/>
            <a:ext cx="412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Namnannons från 1940-talet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721B18-16BD-46E4-9B12-6A14967C1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726" y="606414"/>
            <a:ext cx="266418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46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6BCF60-F845-4905-BB79-2C2A8751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Efternamnsbyte </a:t>
            </a:r>
            <a:r>
              <a:rPr lang="sv-SE" sz="2800" dirty="0"/>
              <a:t>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F059E6-67E2-4720-87A8-BA67D9F8C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C353F8F-C659-4F96-9F67-561B3966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963" y="2147896"/>
            <a:ext cx="4831417" cy="347127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BC779F3-3FD2-4948-8CE8-F9F89FD68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717" y="737393"/>
            <a:ext cx="266418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91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0980D-1632-4591-AA0F-44AE1B96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					TACK!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AAFDBB6-7292-4D5C-86BA-121A60EC6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8" y="2139662"/>
            <a:ext cx="11978943" cy="304193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9A19F30-92EF-491C-A849-E0D8447A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333" y="552804"/>
            <a:ext cx="266418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2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D97E83-CC00-40A6-B976-99F52FDD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Länktips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17F612-EEB9-49CB-BB92-C0CB8845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>
                <a:hlinkClick r:id="rId2"/>
              </a:rPr>
              <a:t>https://riksarkivet.se/namnskick</a:t>
            </a:r>
            <a:endParaRPr lang="sv-SE" dirty="0"/>
          </a:p>
          <a:p>
            <a:r>
              <a:rPr lang="sv-SE">
                <a:hlinkClick r:id="rId3"/>
              </a:rPr>
              <a:t>https://www.rotter.se/faktabanken/personnamn/</a:t>
            </a:r>
            <a:endParaRPr lang="sv-SE"/>
          </a:p>
          <a:p>
            <a:r>
              <a:rPr lang="sv-SE">
                <a:hlinkClick r:id="rId4"/>
              </a:rPr>
              <a:t>http</a:t>
            </a:r>
            <a:r>
              <a:rPr lang="sv-SE" dirty="0">
                <a:hlinkClick r:id="rId4"/>
              </a:rPr>
              <a:t>://blog.arkivdigital.se/</a:t>
            </a:r>
            <a:endParaRPr lang="sv-SE" dirty="0"/>
          </a:p>
          <a:p>
            <a:r>
              <a:rPr lang="sv-SE" dirty="0">
                <a:hlinkClick r:id="rId5"/>
              </a:rPr>
              <a:t>http://www.hhogman.se/namnskick_sv.htm</a:t>
            </a:r>
            <a:endParaRPr lang="sv-SE" dirty="0"/>
          </a:p>
          <a:p>
            <a:r>
              <a:rPr lang="sv-SE" dirty="0">
                <a:hlinkClick r:id="rId6"/>
              </a:rPr>
              <a:t>https://www.isof.se/lar-dig-mer/kunskapsbanker/lar-dig-mer-om-personnamn-i-sverige/namn-och-namnskick</a:t>
            </a:r>
            <a:endParaRPr lang="sv-SE" dirty="0"/>
          </a:p>
          <a:p>
            <a:r>
              <a:rPr lang="sv-SE" dirty="0">
                <a:hlinkClick r:id="rId7"/>
              </a:rPr>
              <a:t>https://slaktforskaren.se/slaktforskning/namnskick/</a:t>
            </a:r>
            <a:endParaRPr lang="sv-SE" dirty="0"/>
          </a:p>
          <a:p>
            <a:r>
              <a:rPr lang="sv-SE" dirty="0">
                <a:hlinkClick r:id="rId8"/>
              </a:rPr>
              <a:t>https://heraldik.se/artiklar/lattsamt/namnskick-i-forna-tider/</a:t>
            </a:r>
            <a:endParaRPr lang="sv-SE" dirty="0"/>
          </a:p>
          <a:p>
            <a:r>
              <a:rPr lang="sv-SE" dirty="0">
                <a:hlinkClick r:id="rId9"/>
              </a:rPr>
              <a:t>https://anforskning.wordpress.com/2018/11/26/namnskick-i-aldre-tider/</a:t>
            </a:r>
            <a:endParaRPr lang="sv-SE" dirty="0"/>
          </a:p>
          <a:p>
            <a:r>
              <a:rPr lang="sv-SE" dirty="0">
                <a:hlinkClick r:id="rId10"/>
              </a:rPr>
              <a:t>http://slaktbloggen.blogspot.com/p/namnskick.html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238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EFC504-5204-42C8-8F2E-6AEF58F5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Traditioner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F8B77-4E36-402F-9E7A-8B79A527F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Äldste sonen fick som regel ärva farfars namn, andre sonen morfars, äldsta dottern ofta till mormors namn och andra dottern till farmors</a:t>
            </a:r>
          </a:p>
          <a:p>
            <a:r>
              <a:rPr lang="sv-SE" dirty="0"/>
              <a:t>Samma namn återkommer i varannan generation under lång tid</a:t>
            </a:r>
          </a:p>
          <a:p>
            <a:r>
              <a:rPr lang="sv-SE" dirty="0"/>
              <a:t>Att namnges efter en förälder/närstående härstammar från vikingatiden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025" y="609600"/>
            <a:ext cx="2667000" cy="62865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AB29E1F-2E2F-497B-9ABA-AA9934128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50" y="3903375"/>
            <a:ext cx="1664072" cy="240852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0429E53-6000-4160-9EC4-2FD9B1EAD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210" y="3839875"/>
            <a:ext cx="4387952" cy="24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A40350-4CEB-41F8-9907-AEE8FD7C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Tilltalsnamn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754C45-E258-4242-BA1F-EE5F6D7A4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äldre tider var endast ett namn tillräckligt – tilltalsnamnet</a:t>
            </a:r>
          </a:p>
          <a:p>
            <a:r>
              <a:rPr lang="sv-SE" dirty="0"/>
              <a:t>Kopplade ihop namnet med platsen där personen bodde, t ex Lasse i </a:t>
            </a:r>
            <a:r>
              <a:rPr lang="sv-SE" dirty="0" err="1"/>
              <a:t>Ekhult</a:t>
            </a:r>
            <a:r>
              <a:rPr lang="sv-SE" dirty="0"/>
              <a:t> eller Brita i Slättfall</a:t>
            </a:r>
          </a:p>
          <a:p>
            <a:r>
              <a:rPr lang="sv-SE" dirty="0"/>
              <a:t>Kopplade ihop namnet med en egenskap eller åkomma, t ex Blinda Stina eller Pär den halte (jmf Harald Blåtand, Harald Hårfager, Erik </a:t>
            </a:r>
            <a:r>
              <a:rPr lang="sv-SE" dirty="0" err="1"/>
              <a:t>Läspe</a:t>
            </a:r>
            <a:r>
              <a:rPr lang="sv-SE" dirty="0"/>
              <a:t> och Halte, Karl den döve, Sven Tveskägg)</a:t>
            </a:r>
          </a:p>
          <a:p>
            <a:r>
              <a:rPr lang="sv-SE" dirty="0"/>
              <a:t>Kunde också förekomma tillsammans med patronymikon (Långe Måns Persson)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0" y="561975"/>
            <a:ext cx="2667000" cy="62865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D63D00F-3DAB-401B-AAC0-A72C46031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6" y="5057526"/>
            <a:ext cx="2115271" cy="12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AAF1CD-C6FF-4B32-B234-90C6C336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Kortnamn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4C83EA-7AE1-4F43-98B1-155E2EEE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Kortform av förnamnet - mer regel än undantag</a:t>
            </a:r>
          </a:p>
          <a:p>
            <a:pPr marL="0" indent="0">
              <a:buNone/>
            </a:pPr>
            <a:r>
              <a:rPr lang="sv-SE" dirty="0"/>
              <a:t>	Elisabet = Lisa/Lisbet, Katarina/Karin = Kajsa, Magdalena/Helena 	= Lena, Margareta = Greta, Maria = Maja, Kristina = Kerstin/Stina</a:t>
            </a:r>
          </a:p>
          <a:p>
            <a:pPr marL="0" indent="0">
              <a:buNone/>
            </a:pPr>
            <a:r>
              <a:rPr lang="sv-SE" dirty="0"/>
              <a:t>	Johannes = Johan/Jan, Magnus = Måns, Mattias = Mats, </a:t>
            </a:r>
          </a:p>
          <a:p>
            <a:pPr marL="0" indent="0">
              <a:buNone/>
            </a:pPr>
            <a:r>
              <a:rPr lang="sv-SE" dirty="0"/>
              <a:t>	Peder = Per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Kortvarianter även i efternamn</a:t>
            </a:r>
          </a:p>
          <a:p>
            <a:pPr marL="0" indent="0">
              <a:buNone/>
            </a:pPr>
            <a:r>
              <a:rPr lang="sv-SE" dirty="0"/>
              <a:t>	Olsson/</a:t>
            </a:r>
            <a:r>
              <a:rPr lang="sv-SE" dirty="0" err="1"/>
              <a:t>Olsdotter</a:t>
            </a:r>
            <a:r>
              <a:rPr lang="sv-SE" dirty="0"/>
              <a:t> (Olofs son/dotter) eller Ersson/</a:t>
            </a:r>
            <a:r>
              <a:rPr lang="sv-SE" dirty="0" err="1"/>
              <a:t>Ersdotter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	(Eriks 	son/dotter)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476250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FA0A53-453F-4415-8394-EE9272131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Flera förnamn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8C0FDD-25D0-4A62-A4C3-FED682186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Att ge sitt barn flera namn började bland kungliga personer, men blev i mitten av 1700-talet även allt mer vanligt bland ”vanligt folk”</a:t>
            </a:r>
          </a:p>
          <a:p>
            <a:r>
              <a:rPr lang="sv-SE" dirty="0"/>
              <a:t>Under senare delen av 1800-talet vanligt med 2 eller 3 förnamn och att man valde starkt tidsbundna modenamn på bekostnad av arvnamnen</a:t>
            </a:r>
          </a:p>
          <a:p>
            <a:pPr marL="1828800" lvl="4" indent="0">
              <a:buNone/>
            </a:pPr>
            <a:r>
              <a:rPr lang="sv-SE" dirty="0"/>
              <a:t>Ulrika Eleonora	Hedvig Elisabet Charlotta</a:t>
            </a:r>
          </a:p>
          <a:p>
            <a:pPr marL="1828800" lvl="4" indent="0">
              <a:buNone/>
            </a:pPr>
            <a:r>
              <a:rPr lang="sv-SE" dirty="0"/>
              <a:t>Adolf Fredrik	Eugenia </a:t>
            </a:r>
            <a:r>
              <a:rPr lang="sv-SE" dirty="0" err="1"/>
              <a:t>Bernhardina</a:t>
            </a:r>
            <a:r>
              <a:rPr lang="sv-SE" dirty="0"/>
              <a:t> Desideria</a:t>
            </a:r>
          </a:p>
          <a:p>
            <a:pPr marL="1828800" lvl="4" indent="0">
              <a:buNone/>
            </a:pPr>
            <a:r>
              <a:rPr lang="sv-SE" dirty="0"/>
              <a:t>Lovisa Ulrika	Josefina </a:t>
            </a:r>
            <a:r>
              <a:rPr lang="sv-SE" dirty="0" err="1"/>
              <a:t>Maximiliana</a:t>
            </a:r>
            <a:r>
              <a:rPr lang="sv-SE" dirty="0"/>
              <a:t> Eugenia </a:t>
            </a:r>
            <a:r>
              <a:rPr lang="sv-SE" dirty="0" err="1"/>
              <a:t>Napoleana</a:t>
            </a:r>
            <a:endParaRPr lang="sv-SE" dirty="0"/>
          </a:p>
          <a:p>
            <a:pPr marL="1828800" lvl="4" indent="0">
              <a:buNone/>
            </a:pPr>
            <a:r>
              <a:rPr lang="sv-SE" dirty="0"/>
              <a:t>Adolf Fredrik	Karl Ludvig Eugen</a:t>
            </a:r>
          </a:p>
          <a:p>
            <a:pPr marL="1828800" lvl="4" indent="0">
              <a:buNone/>
            </a:pPr>
            <a:r>
              <a:rPr lang="sv-SE" dirty="0"/>
              <a:t>Sofia Albertina</a:t>
            </a:r>
          </a:p>
          <a:p>
            <a:pPr marL="1828800" lvl="4" indent="0">
              <a:buNone/>
            </a:pPr>
            <a:r>
              <a:rPr lang="sv-SE" dirty="0"/>
              <a:t>Sofia Magdalena</a:t>
            </a:r>
          </a:p>
          <a:p>
            <a:pPr marL="1828800" lvl="4" indent="0">
              <a:buNone/>
            </a:pPr>
            <a:r>
              <a:rPr lang="sv-SE" dirty="0"/>
              <a:t>Gustaf Adolf</a:t>
            </a:r>
          </a:p>
          <a:p>
            <a:pPr marL="1828800" lvl="4" indent="0">
              <a:buNone/>
            </a:pPr>
            <a:r>
              <a:rPr lang="sv-SE" dirty="0"/>
              <a:t>Karl Gustaf </a:t>
            </a:r>
          </a:p>
          <a:p>
            <a:pPr marL="1828800" lvl="4" indent="0">
              <a:buNone/>
            </a:pPr>
            <a:endParaRPr lang="sv-SE" dirty="0"/>
          </a:p>
          <a:p>
            <a:pPr lvl="4"/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725" y="542925"/>
            <a:ext cx="2667000" cy="62865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613F25B-C793-4FDA-8CAB-144C41B62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05749">
            <a:off x="1209127" y="4155414"/>
            <a:ext cx="1314388" cy="88326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4159A46-AD46-49FF-B55B-49231BF22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6544">
            <a:off x="8974074" y="4101951"/>
            <a:ext cx="2548113" cy="19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E21A55-EAFC-403D-BE7A-91E27AF6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Kärt barn har många namn…..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BE8DA0F-AEE0-4B99-8874-DBEB0C58F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81" y="1798712"/>
            <a:ext cx="2291431" cy="4911328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D8E0A74-D7F5-4AC3-8E82-6E2E08701689}"/>
              </a:ext>
            </a:extLst>
          </p:cNvPr>
          <p:cNvSpPr txBox="1"/>
          <p:nvPr/>
        </p:nvSpPr>
        <p:spPr>
          <a:xfrm>
            <a:off x="5846618" y="149884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dirty="0">
                <a:solidFill>
                  <a:srgbClr val="333333"/>
                </a:solidFill>
                <a:effectLst/>
                <a:latin typeface="Helvetica Neue"/>
              </a:rPr>
              <a:t>Selma Maria Elisabet Thyra Asta Anna </a:t>
            </a:r>
            <a:r>
              <a:rPr lang="sv-SE" b="1" i="0" dirty="0" err="1">
                <a:solidFill>
                  <a:srgbClr val="333333"/>
                </a:solidFill>
                <a:effectLst/>
                <a:latin typeface="Helvetica Neue"/>
              </a:rPr>
              <a:t>Constantia</a:t>
            </a:r>
            <a:r>
              <a:rPr lang="sv-SE" b="1" i="0" dirty="0">
                <a:solidFill>
                  <a:srgbClr val="333333"/>
                </a:solidFill>
                <a:effectLst/>
                <a:latin typeface="Helvetica Neue"/>
              </a:rPr>
              <a:t> Agnes Gerda Ester Barbro Margareta</a:t>
            </a:r>
            <a:r>
              <a:rPr lang="sv-SE" b="0" i="0" dirty="0">
                <a:solidFill>
                  <a:srgbClr val="333333"/>
                </a:solidFill>
                <a:effectLst/>
                <a:latin typeface="Helvetica Neue"/>
              </a:rPr>
              <a:t>. Som om inte de tolv namnen var nog förärades hon dessutom ett litet patronymikon, </a:t>
            </a:r>
            <a:r>
              <a:rPr lang="sv-SE" b="0" i="0" dirty="0" err="1">
                <a:solidFill>
                  <a:srgbClr val="333333"/>
                </a:solidFill>
                <a:effectLst/>
                <a:latin typeface="Helvetica Neue"/>
              </a:rPr>
              <a:t>Axelsdotter</a:t>
            </a:r>
            <a:r>
              <a:rPr lang="sv-SE" b="0" i="0" dirty="0">
                <a:solidFill>
                  <a:srgbClr val="333333"/>
                </a:solidFill>
                <a:effectLst/>
                <a:latin typeface="Helvetica Neue"/>
              </a:rPr>
              <a:t>, och för att kröna det hela blev tilltalsnamnet det näst sista namnet, Barbro</a:t>
            </a: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DEB0B2-3B1E-4868-BE7A-231ADCDB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80" y="2976173"/>
            <a:ext cx="5744739" cy="255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B6A7DBF-70B5-48B9-95C1-6B9ADCCC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44" y="4545524"/>
            <a:ext cx="3810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615E97C-C203-4A68-9EF1-A3D06956F378}"/>
              </a:ext>
            </a:extLst>
          </p:cNvPr>
          <p:cNvSpPr txBox="1"/>
          <p:nvPr/>
        </p:nvSpPr>
        <p:spPr>
          <a:xfrm>
            <a:off x="3270427" y="3606277"/>
            <a:ext cx="31211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Johan Göran Christian Christopher Lars Petter Michael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7610316-074C-4BE4-A2D9-099E5032162C}"/>
              </a:ext>
            </a:extLst>
          </p:cNvPr>
          <p:cNvSpPr txBox="1"/>
          <p:nvPr/>
        </p:nvSpPr>
        <p:spPr>
          <a:xfrm>
            <a:off x="461581" y="14134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v-SE" b="1" i="0" u="none" strike="noStrike" dirty="0">
                <a:solidFill>
                  <a:srgbClr val="222222"/>
                </a:solidFill>
                <a:effectLst/>
                <a:latin typeface="Helvetica Neue"/>
              </a:rPr>
              <a:t>13 barn med 51 unika förnamn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9AA43D6-D513-4040-9D3C-783DA320350B}"/>
              </a:ext>
            </a:extLst>
          </p:cNvPr>
          <p:cNvSpPr txBox="1"/>
          <p:nvPr/>
        </p:nvSpPr>
        <p:spPr>
          <a:xfrm>
            <a:off x="2753012" y="1800690"/>
            <a:ext cx="2844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Samtliga barn som föddes i familjen fick 4 förnamn vardera. Totalt 52 namn till barnen och av dessa namn var 51 namn unika </a:t>
            </a:r>
            <a:endParaRPr lang="sv-SE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CFFAB5E-2E13-4774-B67D-E9B8FF9791F4}"/>
              </a:ext>
            </a:extLst>
          </p:cNvPr>
          <p:cNvSpPr txBox="1"/>
          <p:nvPr/>
        </p:nvSpPr>
        <p:spPr>
          <a:xfrm>
            <a:off x="7305964" y="60360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Hur många namn har du gett dina barn?</a:t>
            </a:r>
            <a:endParaRPr lang="sv-SE" b="1" dirty="0">
              <a:solidFill>
                <a:srgbClr val="00B0F0"/>
              </a:solidFill>
            </a:endParaRP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804BFFFA-65CA-4A69-A4D8-C5FBF9441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975" y="681037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DD4CA-D037-4E96-ABC1-EE33E701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Patronymikon/</a:t>
            </a:r>
            <a:r>
              <a:rPr lang="sv-SE" dirty="0" err="1"/>
              <a:t>Metronymikon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BCA315-84D9-403F-9EFF-7A7F639D4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b="1" dirty="0">
                <a:solidFill>
                  <a:srgbClr val="00B0F0"/>
                </a:solidFill>
              </a:rPr>
              <a:t>Patronymikon</a:t>
            </a:r>
            <a:r>
              <a:rPr lang="sv-SE" dirty="0"/>
              <a:t> = fadersnamn, bildas av faderns förnamn plus –son alternativt –dotter, t ex Peter får en son som döps till Nils och han kommer då att heta Nils - Peters son, vilket senare blir Nils Petersson</a:t>
            </a:r>
          </a:p>
          <a:p>
            <a:r>
              <a:rPr lang="sv-SE" dirty="0"/>
              <a:t>En kvinna som gifte sig tog aldrig mannens patronymikon utan behöll sitt eget (hon var ju inte dotter till sin makes far)</a:t>
            </a:r>
          </a:p>
          <a:p>
            <a:r>
              <a:rPr lang="sv-SE" b="1" dirty="0" err="1">
                <a:solidFill>
                  <a:srgbClr val="00B0F0"/>
                </a:solidFill>
              </a:rPr>
              <a:t>Metronymikon</a:t>
            </a:r>
            <a:r>
              <a:rPr lang="sv-SE" dirty="0"/>
              <a:t> = </a:t>
            </a:r>
            <a:r>
              <a:rPr lang="sv-SE" dirty="0" err="1"/>
              <a:t>modersnamn</a:t>
            </a:r>
            <a:r>
              <a:rPr lang="sv-SE" dirty="0"/>
              <a:t>, bildas av moderns förnamn plus –son alternativt –dotter, t ex </a:t>
            </a:r>
            <a:r>
              <a:rPr lang="sv-SE" dirty="0" err="1"/>
              <a:t>Annasson</a:t>
            </a:r>
            <a:r>
              <a:rPr lang="sv-SE" dirty="0"/>
              <a:t>, </a:t>
            </a:r>
            <a:r>
              <a:rPr lang="sv-SE" dirty="0" err="1"/>
              <a:t>Annasdotter</a:t>
            </a:r>
            <a:r>
              <a:rPr lang="sv-SE" dirty="0"/>
              <a:t>, </a:t>
            </a:r>
            <a:r>
              <a:rPr lang="sv-SE" dirty="0" err="1"/>
              <a:t>Karinsson</a:t>
            </a:r>
            <a:r>
              <a:rPr lang="sv-SE" dirty="0"/>
              <a:t>, </a:t>
            </a:r>
            <a:r>
              <a:rPr lang="sv-SE" dirty="0" err="1"/>
              <a:t>Karinsdotter</a:t>
            </a:r>
            <a:endParaRPr lang="sv-SE" dirty="0"/>
          </a:p>
          <a:p>
            <a:r>
              <a:rPr lang="sv-SE" dirty="0"/>
              <a:t>2 olika situationer; om modern var av ädlare ätt än fadern eller om barnet var ett resultat av en utomäktenskaplig förbindelse</a:t>
            </a:r>
          </a:p>
          <a:p>
            <a:r>
              <a:rPr lang="sv-SE" dirty="0"/>
              <a:t>Under medeltiden var det inte ovanligt att moderns namn ingick i sonens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713581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F0A31B-A3C4-4406-BE6F-3C275AE7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Patronymikon/</a:t>
            </a:r>
            <a:r>
              <a:rPr lang="sv-SE" dirty="0" err="1"/>
              <a:t>Metronymikon</a:t>
            </a:r>
            <a:r>
              <a:rPr lang="sv-SE" dirty="0"/>
              <a:t> </a:t>
            </a:r>
            <a:r>
              <a:rPr lang="sv-SE" sz="2800" dirty="0"/>
              <a:t>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82FC11-FFC7-48CE-A693-B492AD828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I mitten av 1800-talet började allt fler flytta in till städerna och det blev svårt för </a:t>
            </a:r>
            <a:r>
              <a:rPr lang="sv-SE" dirty="0" err="1"/>
              <a:t>bl</a:t>
            </a:r>
            <a:r>
              <a:rPr lang="sv-SE" dirty="0"/>
              <a:t> a pastorsexpeditionerna att hålla reda på alla</a:t>
            </a:r>
          </a:p>
          <a:p>
            <a:r>
              <a:rPr lang="sv-SE" dirty="0"/>
              <a:t>I städerna började man därför under 1800-talets andra hälft att frångå patronymikon</a:t>
            </a:r>
          </a:p>
          <a:p>
            <a:r>
              <a:rPr lang="sv-SE" dirty="0"/>
              <a:t>Vanligast att man behöll senast använda patronymikon som sitt efternamn</a:t>
            </a:r>
          </a:p>
          <a:p>
            <a:r>
              <a:rPr lang="sv-SE" dirty="0"/>
              <a:t>På landet levde patronymikon kvar ytterligare några decennier – men upphörde så småningom</a:t>
            </a:r>
          </a:p>
          <a:p>
            <a:r>
              <a:rPr lang="sv-SE" dirty="0"/>
              <a:t>Allra först försvann användningen av –dotter, döttrarna fick samma efternamn som sina bröder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475" y="681037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1708</Words>
  <Application>Microsoft Office PowerPoint</Application>
  <PresentationFormat>Bredbild</PresentationFormat>
  <Paragraphs>147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Office-tema</vt:lpstr>
      <vt:lpstr>  Namnskick/    Hur var namnet?</vt:lpstr>
      <vt:lpstr>Innehåll</vt:lpstr>
      <vt:lpstr>Traditioner</vt:lpstr>
      <vt:lpstr>Tilltalsnamn </vt:lpstr>
      <vt:lpstr>Kortnamn </vt:lpstr>
      <vt:lpstr>Flera förnamn </vt:lpstr>
      <vt:lpstr>Kärt barn har många namn…..</vt:lpstr>
      <vt:lpstr>Patronymikon/Metronymikon</vt:lpstr>
      <vt:lpstr>Patronymikon/Metronymikon forts</vt:lpstr>
      <vt:lpstr>Patronymikon/Metronymikon forts</vt:lpstr>
      <vt:lpstr>Släktnamn </vt:lpstr>
      <vt:lpstr>Släktnamn forts</vt:lpstr>
      <vt:lpstr>Släktnamn forts</vt:lpstr>
      <vt:lpstr>Släktnamn forts</vt:lpstr>
      <vt:lpstr>Släktnamn forts</vt:lpstr>
      <vt:lpstr>Släktnamn forts</vt:lpstr>
      <vt:lpstr>Soldatnamn </vt:lpstr>
      <vt:lpstr>Soldatnamn forts</vt:lpstr>
      <vt:lpstr>Namnlagen</vt:lpstr>
      <vt:lpstr>Namnlagen </vt:lpstr>
      <vt:lpstr>Efternamnsbyte </vt:lpstr>
      <vt:lpstr>Efternamnsbyte forts</vt:lpstr>
      <vt:lpstr>     TACK!</vt:lpstr>
      <vt:lpstr>Länktips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Namnskick</dc:title>
  <dc:creator>Lil Sandin</dc:creator>
  <cp:lastModifiedBy>Lil Sandin</cp:lastModifiedBy>
  <cp:revision>79</cp:revision>
  <dcterms:created xsi:type="dcterms:W3CDTF">2022-01-21T18:00:23Z</dcterms:created>
  <dcterms:modified xsi:type="dcterms:W3CDTF">2022-02-03T15:19:02Z</dcterms:modified>
</cp:coreProperties>
</file>