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70" r:id="rId3"/>
    <p:sldId id="258" r:id="rId4"/>
    <p:sldId id="260" r:id="rId5"/>
    <p:sldId id="264" r:id="rId6"/>
    <p:sldId id="263" r:id="rId7"/>
    <p:sldId id="262" r:id="rId8"/>
    <p:sldId id="266" r:id="rId9"/>
    <p:sldId id="259" r:id="rId10"/>
    <p:sldId id="268" r:id="rId11"/>
    <p:sldId id="275" r:id="rId12"/>
    <p:sldId id="271" r:id="rId13"/>
    <p:sldId id="257" r:id="rId14"/>
    <p:sldId id="27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7E94296-5D76-417D-AC40-293802A2FCF5}">
          <p14:sldIdLst>
            <p14:sldId id="274"/>
            <p14:sldId id="270"/>
            <p14:sldId id="258"/>
            <p14:sldId id="260"/>
            <p14:sldId id="264"/>
            <p14:sldId id="263"/>
            <p14:sldId id="262"/>
            <p14:sldId id="266"/>
            <p14:sldId id="259"/>
          </p14:sldIdLst>
        </p14:section>
        <p14:section name="Namnlöst avsnitt" id="{E80D2B13-3C9C-45B0-A526-3DEBD1D70AD2}">
          <p14:sldIdLst>
            <p14:sldId id="268"/>
            <p14:sldId id="275"/>
            <p14:sldId id="271"/>
            <p14:sldId id="25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er Karlsson" initials="CK" lastIdx="2" clrIdx="0">
    <p:extLst>
      <p:ext uri="{19B8F6BF-5375-455C-9EA6-DF929625EA0E}">
        <p15:presenceInfo xmlns:p15="http://schemas.microsoft.com/office/powerpoint/2012/main" userId="83365e00207edc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1942E-F5A3-4642-BCFB-5EDD56956CC8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C6A6-467A-475A-BD1F-03C02358F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50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CC6A6-467A-475A-BD1F-03C02358F57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01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41C39D-C564-4C61-A19E-B904D47EF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F4533A-537D-46B7-8609-62C17AE4A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9BB545-E4BD-499F-9D9B-B6C146A1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075410-638F-4102-883B-F1EB53A3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75CE26-61E1-42FD-A245-CD24D2A2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53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D20F4-D675-4B6A-959F-ED546AAC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7BDE60-DDB7-42D0-8721-15BA3C186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D86FE6-09C3-462F-B221-7A6C4966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91A458-8C0B-46F3-823E-B2330FB7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7CB912-5D30-4397-A51E-E33A1B95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CFF10C1-AD50-471D-8807-B5D9F765E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32A4A7-06EC-4F3A-A0F9-3773210C5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C503C6-59A7-4079-9518-32FBE3BD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8B1AAD-1A98-489C-9F5A-63626CD4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6A0DD2-0292-42F7-B3FB-CA54FCC0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63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B43A24-31B8-4E8A-A489-2709D34A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FCB2B0-4840-42B5-BB86-EA36A6CF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361255-852D-4FB0-9895-4C0203EB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150868-B4FD-44E0-AB35-ECDE9BD5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0ABF9F-83BE-4E64-9778-5DFBA3C5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39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B53B6-4CDB-4E4D-B8A8-2AE55797A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0DA0F7-B4E2-4CA1-8090-4D8E778F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33512E-C500-4EE8-8F7D-0E871482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D4175D-1F58-4812-B03D-D54426D9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2A8FAE-AD7A-4E88-9F50-A0DAA18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0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6454AF-120A-4B80-B928-8DBC7C754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17A7F6-EEC1-45D6-AE02-4A831D66E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C466065-5355-4860-8E45-26A62D58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511A01-C92A-4825-8915-F1656379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94113F-41FC-4247-8669-0F925F94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4F787F-2728-45A8-81B2-F613AA0F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92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5E7DD7-CB54-40A5-A5D9-EDBE06DD6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25C5D-7CA2-435B-82E1-6F50009FA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F0BE41-B94D-4A1A-8A6E-A5F1FF870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DC5656-87B9-4E3A-8A1A-ADB45F3B2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D501932-D566-480D-ABB0-AB42EA6FE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E1A97C2-6F05-4D00-B678-BA9B2D8E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3511EB9-CE3D-4C0B-B588-3E493AE8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4C9AA4F-A5CE-4015-963D-733CACE8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765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E8448B-D186-410E-BC41-8BDC7006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AE8300-FD2F-4C06-ACF4-E75E7FF1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A1864CB-41F5-4DEA-AC1D-CABC4E8B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85203F-EDB1-4100-8AD1-362D529A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549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51A6E4-8A2E-4D6F-8454-E2FB12C1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44B8B6-D354-411A-A984-16391125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1E218A-D034-463A-BFC9-5795E8CA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14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E5F54-49D5-4AC4-BD60-D43EAAF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53B969-70C1-409F-8A8F-30C037C6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92E595-98F6-4C72-AF62-425087BFC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FD337D-705F-44AD-8866-5942193C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A212F5-C30F-402D-B7BA-1D325B71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BE691E-508E-4875-8AB9-4550EDDB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73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D59476-0F9F-4C4D-8B71-4D0266C5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05418A-34BE-4D6A-9471-4D8CC8D9C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7B3002-4323-43BC-BBE4-E09A67B1D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091C63-03AB-4142-9ED0-A385AF93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C28877-1268-4629-86D1-D85A79A3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E6F78-FDDA-4A81-AB39-24C3B701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0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4CE750-723E-437D-BA67-0A814556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711790-92AA-4BEF-92A6-ACD9BD3C4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7FA405-A52A-4064-91F9-7512DBE67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D399-ECE9-4F99-8B1D-E5A415D3D9CC}" type="datetimeFigureOut">
              <a:rPr lang="sv-SE" smtClean="0"/>
              <a:t>2021-03-11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BA2555-FD97-4A00-81E8-3735240D5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A94D49-746F-4C1F-9057-442FFD078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4C71-B615-427D-BE89-AB5C92BC7A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97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eniornetsalem.s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8.jpg@01D69E35.37135F00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otter.se/produkter/cd-dvd-usb/3208-forlaget/2102-svenska-ortnamn" TargetMode="External"/><Relationship Id="rId3" Type="http://schemas.openxmlformats.org/officeDocument/2006/relationships/hyperlink" Target="https://historiskakartor.lantmateriet.se/arken/s/search.html?swedish=true&amp;user=public&amp;arv=false&amp;pul=true&amp;asUrl=https%3A%2F%2Farkivsok.lantmateriet.se%2Farkivsok%2Fstartpage.html&amp;hk_contextpath=%2Fhistoriskakartor" TargetMode="External"/><Relationship Id="rId7" Type="http://schemas.openxmlformats.org/officeDocument/2006/relationships/hyperlink" Target="https://kso.etjanster.lantmateriet.se/" TargetMode="External"/><Relationship Id="rId2" Type="http://schemas.openxmlformats.org/officeDocument/2006/relationships/hyperlink" Target="http://www.ddss.nu/means/causeOfDeath?stat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sof.se/sprak/namn/ortnamn/ortnamnsregistret/sok-i-registret.html" TargetMode="External"/><Relationship Id="rId11" Type="http://schemas.openxmlformats.org/officeDocument/2006/relationships/image" Target="cid:image008.jpg@01D69E35.37135F00" TargetMode="External"/><Relationship Id="rId5" Type="http://schemas.openxmlformats.org/officeDocument/2006/relationships/hyperlink" Target="https://svenskanamn.se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ww.slaktingar.se/historisk-kalender/" TargetMode="External"/><Relationship Id="rId9" Type="http://schemas.openxmlformats.org/officeDocument/2006/relationships/hyperlink" Target="SeniorNet-Sl&#228;kt/Sl&#228;ktforskning%20s&#229;%20in%20i%20Norden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ogman.se/militaria.htm" TargetMode="External"/><Relationship Id="rId7" Type="http://schemas.openxmlformats.org/officeDocument/2006/relationships/image" Target="cid:image008.jpg@01D69E35.37135F00" TargetMode="External"/><Relationship Id="rId2" Type="http://schemas.openxmlformats.org/officeDocument/2006/relationships/hyperlink" Target="https://blogs.transparent.com/latin/latin-numbers-1-100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s://tidningar.kb.se/" TargetMode="External"/><Relationship Id="rId4" Type="http://schemas.openxmlformats.org/officeDocument/2006/relationships/hyperlink" Target="http://slaktbloggen.blogspot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anforskning.wordpress.com/borja-slaktforska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8.jpg@01D69E35.37135F0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iornetsalem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otter.se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cid:image008.jpg@01D69E35.37135F00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r&#246;tter.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cid:image008.jpg@01D69E35.37135F00" TargetMode="External"/><Relationship Id="rId2" Type="http://schemas.openxmlformats.org/officeDocument/2006/relationships/hyperlink" Target="https://sok.riksarkivet.se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hyperlink" Target="https://arkivdigital.s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iki.rotter.se/index.php/Landsarkiv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tadsarkivet.stockhol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Arkivv%C3%A4sen_i_Sverige" TargetMode="External"/><Relationship Id="rId2" Type="http://schemas.openxmlformats.org/officeDocument/2006/relationships/hyperlink" Target="https://sv.wikipedia.org/wiki/Arkiv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cid:image008.jpg@01D69E35.37135F00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hembygd.se/shf/find-sit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alem.isander.se/httpwww-isander-sesalemhembygdsalemhembygd-html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iki.rotter.se/index.php?title=Huvudsid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8.jpg@01D69E35.37135F00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39">
            <a:extLst>
              <a:ext uri="{FF2B5EF4-FFF2-40B4-BE49-F238E27FC236}">
                <a16:creationId xmlns:a16="http://schemas.microsoft.com/office/drawing/2014/main" id="{E9DD5513-BE22-42D3-8ADB-B8887D4E8DE1}"/>
              </a:ext>
            </a:extLst>
          </p:cNvPr>
          <p:cNvSpPr txBox="1"/>
          <p:nvPr/>
        </p:nvSpPr>
        <p:spPr>
          <a:xfrm>
            <a:off x="2544417" y="1724297"/>
            <a:ext cx="6904383" cy="411991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seniornetsalem.se</a:t>
            </a:r>
            <a:endParaRPr lang="sv-SE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3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Christer Karlsson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Släktforskartips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Början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2021-03-11</a:t>
            </a:r>
            <a:endParaRPr lang="sv-S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hlinkClick r:id="rId2"/>
            <a:extLst>
              <a:ext uri="{FF2B5EF4-FFF2-40B4-BE49-F238E27FC236}">
                <a16:creationId xmlns:a16="http://schemas.microsoft.com/office/drawing/2014/main" id="{4A00C029-87B0-4821-B021-331A0E0D620F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146" y="466538"/>
            <a:ext cx="4599708" cy="1454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43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955424" y="442795"/>
            <a:ext cx="10858977" cy="9294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4000" dirty="0"/>
              <a:t>Övrigt</a:t>
            </a:r>
          </a:p>
          <a:p>
            <a:pPr algn="ctr"/>
            <a:endParaRPr lang="sv-SE" sz="1400" dirty="0"/>
          </a:p>
          <a:p>
            <a:r>
              <a:rPr lang="sv-SE" sz="2800" dirty="0">
                <a:solidFill>
                  <a:srgbClr val="B3944A"/>
                </a:solidFill>
                <a:effectLst/>
                <a:hlinkClick r:id="rId2"/>
              </a:rPr>
              <a:t>Dödsorsaker och sjukdomsnamn - förr och nu</a:t>
            </a:r>
            <a:endParaRPr lang="sv-SE" sz="2800" dirty="0">
              <a:solidFill>
                <a:srgbClr val="B3944A"/>
              </a:solidFill>
              <a:effectLst/>
            </a:endParaRPr>
          </a:p>
          <a:p>
            <a:r>
              <a:rPr lang="sv-SE" sz="2800" dirty="0">
                <a:hlinkClick r:id="rId3"/>
              </a:rPr>
              <a:t>Historiska kartor </a:t>
            </a:r>
            <a:r>
              <a:rPr lang="sv-SE" sz="2800" dirty="0"/>
              <a:t>- Lantmäteriet</a:t>
            </a:r>
          </a:p>
          <a:p>
            <a:r>
              <a:rPr lang="sv-SE" sz="2800" dirty="0">
                <a:hlinkClick r:id="rId4"/>
              </a:rPr>
              <a:t>Kalender</a:t>
            </a:r>
            <a:endParaRPr lang="sv-SE" sz="2800" dirty="0"/>
          </a:p>
          <a:p>
            <a:r>
              <a:rPr lang="sv-SE" sz="2800" dirty="0">
                <a:hlinkClick r:id="rId5"/>
              </a:rPr>
              <a:t>Namn </a:t>
            </a:r>
            <a:endParaRPr lang="sv-SE" sz="2800" dirty="0"/>
          </a:p>
          <a:p>
            <a:endParaRPr lang="sv-SE" sz="1200" dirty="0"/>
          </a:p>
          <a:p>
            <a:r>
              <a:rPr lang="sv-SE" sz="3200" dirty="0"/>
              <a:t>Ortsnamnsregister:</a:t>
            </a:r>
          </a:p>
          <a:p>
            <a:r>
              <a:rPr lang="sv-SE" sz="2800" i="0" u="none" strike="noStrike" dirty="0">
                <a:solidFill>
                  <a:srgbClr val="800000"/>
                </a:solidFill>
                <a:effectLst/>
                <a:hlinkClick r:id="rId6"/>
              </a:rPr>
              <a:t>isof.se</a:t>
            </a:r>
            <a:endParaRPr lang="sv-SE" sz="2800" i="0" u="none" strike="noStrike" dirty="0">
              <a:solidFill>
                <a:srgbClr val="800000"/>
              </a:solidFill>
              <a:effectLst/>
            </a:endParaRPr>
          </a:p>
          <a:p>
            <a:r>
              <a:rPr lang="sv-SE" sz="2800" dirty="0">
                <a:solidFill>
                  <a:srgbClr val="800000"/>
                </a:solidFill>
                <a:hlinkClick r:id="rId7"/>
              </a:rPr>
              <a:t>Lantmäteriet</a:t>
            </a:r>
            <a:endParaRPr lang="sv-SE" sz="2800" dirty="0">
              <a:solidFill>
                <a:srgbClr val="800000"/>
              </a:solidFill>
            </a:endParaRPr>
          </a:p>
          <a:p>
            <a:r>
              <a:rPr lang="sv-SE" sz="2400" i="0" u="none" strike="noStrike" dirty="0">
                <a:solidFill>
                  <a:srgbClr val="800000"/>
                </a:solidFill>
                <a:effectLst/>
                <a:hlinkClick r:id="rId8"/>
              </a:rPr>
              <a:t>CD/DVD/USB</a:t>
            </a:r>
            <a:endParaRPr lang="sv-SE" sz="2400" i="0" u="none" strike="noStrike" dirty="0">
              <a:solidFill>
                <a:srgbClr val="800000"/>
              </a:solidFill>
              <a:effectLst/>
            </a:endParaRPr>
          </a:p>
          <a:p>
            <a:endParaRPr lang="sv-SE" sz="1200" dirty="0">
              <a:solidFill>
                <a:srgbClr val="800000"/>
              </a:solidFill>
            </a:endParaRPr>
          </a:p>
          <a:p>
            <a:r>
              <a:rPr lang="sv-SE" sz="2800" dirty="0"/>
              <a:t>Norden:</a:t>
            </a:r>
          </a:p>
          <a:p>
            <a:r>
              <a:rPr lang="sv-SE" sz="2800" dirty="0">
                <a:effectLst/>
                <a:ea typeface="Calibri" panose="020F0502020204030204" pitchFamily="34" charset="0"/>
                <a:cs typeface="Calibri" panose="020F0502020204030204" pitchFamily="34" charset="0"/>
                <a:hlinkClick r:id="rId9" action="ppaction://hlinkfile"/>
              </a:rPr>
              <a:t>Släktforskning så in i Norden</a:t>
            </a:r>
            <a:endParaRPr lang="sv-SE" sz="2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i="0" u="none" strike="noStrike" dirty="0">
              <a:solidFill>
                <a:srgbClr val="800000"/>
              </a:solidFill>
              <a:cs typeface="Calibri" panose="020F0502020204030204" pitchFamily="34" charset="0"/>
            </a:endParaRPr>
          </a:p>
          <a:p>
            <a:endParaRPr lang="sv-SE" sz="2800" dirty="0">
              <a:solidFill>
                <a:srgbClr val="800000"/>
              </a:solidFill>
              <a:cs typeface="Calibri" panose="020F0502020204030204" pitchFamily="34" charset="0"/>
            </a:endParaRPr>
          </a:p>
          <a:p>
            <a:endParaRPr lang="sv-SE" sz="2800" i="0" u="none" strike="noStrike" dirty="0">
              <a:solidFill>
                <a:srgbClr val="800000"/>
              </a:solidFill>
              <a:cs typeface="Calibri" panose="020F0502020204030204" pitchFamily="34" charset="0"/>
            </a:endParaRPr>
          </a:p>
          <a:p>
            <a:endParaRPr lang="sv-SE" sz="2800" i="0" u="none" strike="noStrike" dirty="0">
              <a:solidFill>
                <a:srgbClr val="800000"/>
              </a:solidFill>
              <a:cs typeface="Calibri" panose="020F0502020204030204" pitchFamily="34" charset="0"/>
            </a:endParaRPr>
          </a:p>
          <a:p>
            <a:endParaRPr lang="sv-SE" sz="2800" dirty="0">
              <a:solidFill>
                <a:srgbClr val="800000"/>
              </a:solidFill>
              <a:effectLst/>
              <a:cs typeface="Calibri" panose="020F0502020204030204" pitchFamily="34" charset="0"/>
            </a:endParaRPr>
          </a:p>
          <a:p>
            <a:endParaRPr lang="sv-SE" sz="2800" i="0" u="none" strike="noStrike" dirty="0">
              <a:solidFill>
                <a:srgbClr val="800000"/>
              </a:solidFill>
              <a:effectLst/>
            </a:endParaRPr>
          </a:p>
          <a:p>
            <a:endParaRPr lang="sv-SE" sz="3200" dirty="0"/>
          </a:p>
          <a:p>
            <a:endParaRPr lang="sv-SE" sz="4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07F8BA0-0BBB-423A-B7BD-2444CEA3D355}"/>
              </a:ext>
            </a:extLst>
          </p:cNvPr>
          <p:cNvPicPr/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78" y="442795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823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D799703-BA1C-40DE-909E-9185AA7A519F}"/>
              </a:ext>
            </a:extLst>
          </p:cNvPr>
          <p:cNvSpPr txBox="1"/>
          <p:nvPr/>
        </p:nvSpPr>
        <p:spPr>
          <a:xfrm>
            <a:off x="737186" y="580018"/>
            <a:ext cx="10345783" cy="821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2400" b="0" u="none" strike="noStrike" dirty="0">
              <a:solidFill>
                <a:srgbClr val="333333"/>
              </a:solidFill>
              <a:effectLst/>
              <a:hlinkClick r:id="rId2"/>
            </a:endParaRPr>
          </a:p>
          <a:p>
            <a:r>
              <a:rPr lang="sv-SE" sz="2400" b="0" i="0" u="none" strike="noStrike" dirty="0">
                <a:solidFill>
                  <a:srgbClr val="4C4C4C"/>
                </a:solidFill>
                <a:effectLst/>
                <a:latin typeface="Allura"/>
                <a:hlinkClick r:id="rId3"/>
              </a:rPr>
              <a:t>Svensk militärhistoria</a:t>
            </a:r>
            <a:endParaRPr lang="sv-SE" sz="2400" b="0" i="0" u="none" strike="noStrike" dirty="0">
              <a:solidFill>
                <a:srgbClr val="4C4C4C"/>
              </a:solidFill>
              <a:effectLst/>
              <a:latin typeface="Allura"/>
            </a:endParaRPr>
          </a:p>
          <a:p>
            <a:endParaRPr lang="sv-SE" sz="2400" b="0" u="none" strike="noStrike" dirty="0">
              <a:solidFill>
                <a:srgbClr val="333333"/>
              </a:solidFill>
              <a:effectLst/>
              <a:hlinkClick r:id="rId2"/>
            </a:endParaRPr>
          </a:p>
          <a:p>
            <a:r>
              <a:rPr lang="sv-SE" sz="2400" dirty="0">
                <a:solidFill>
                  <a:srgbClr val="333333"/>
                </a:solidFill>
                <a:hlinkClick r:id="rId4"/>
              </a:rPr>
              <a:t>Släktforskarbloggen</a:t>
            </a:r>
            <a:endParaRPr lang="sv-SE" sz="2400" dirty="0">
              <a:solidFill>
                <a:srgbClr val="333333"/>
              </a:solidFill>
              <a:hlinkClick r:id="rId2"/>
            </a:endParaRPr>
          </a:p>
          <a:p>
            <a:endParaRPr lang="sv-SE" sz="2400" b="0" u="none" strike="noStrike" dirty="0">
              <a:solidFill>
                <a:srgbClr val="333333"/>
              </a:solidFill>
              <a:effectLst/>
              <a:hlinkClick r:id="rId2"/>
            </a:endParaRPr>
          </a:p>
          <a:p>
            <a:r>
              <a:rPr lang="sv-SE" sz="2400" b="0" u="none" strike="noStrike" dirty="0">
                <a:solidFill>
                  <a:srgbClr val="333333"/>
                </a:solidFill>
                <a:effectLst/>
                <a:hlinkClick r:id="rId2"/>
              </a:rPr>
              <a:t>Latinska språkbloggen </a:t>
            </a:r>
            <a:r>
              <a:rPr lang="sv-SE" sz="2400" b="0" u="none" strike="noStrike" dirty="0">
                <a:solidFill>
                  <a:srgbClr val="333333"/>
                </a:solidFill>
                <a:effectLst/>
              </a:rPr>
              <a:t>– romerska siffror </a:t>
            </a:r>
          </a:p>
          <a:p>
            <a:endParaRPr lang="sv-SE" sz="2400" dirty="0">
              <a:solidFill>
                <a:srgbClr val="333333"/>
              </a:solidFill>
            </a:endParaRPr>
          </a:p>
          <a:p>
            <a:r>
              <a:rPr lang="sv-SE" sz="2400" dirty="0">
                <a:solidFill>
                  <a:srgbClr val="333333"/>
                </a:solidFill>
              </a:rPr>
              <a:t>Tidningsnotiser:</a:t>
            </a:r>
          </a:p>
          <a:p>
            <a:r>
              <a:rPr lang="sv-SE" sz="2400" dirty="0">
                <a:hlinkClick r:id="rId5"/>
              </a:rPr>
              <a:t>Kungliga biblioteket</a:t>
            </a:r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1E60725-6273-475E-B7EE-CD678E1DA21F}"/>
              </a:ext>
            </a:extLst>
          </p:cNvPr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902" y="434014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288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hlinkClick r:id="rId2"/>
            <a:extLst>
              <a:ext uri="{FF2B5EF4-FFF2-40B4-BE49-F238E27FC236}">
                <a16:creationId xmlns:a16="http://schemas.microsoft.com/office/drawing/2014/main" id="{9A73D5AC-417B-4855-BCD8-5A34DACF6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99076"/>
            <a:ext cx="8953500" cy="231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4FA90BD-DBB4-441B-87AD-EFAB90926D9C}"/>
              </a:ext>
            </a:extLst>
          </p:cNvPr>
          <p:cNvSpPr txBox="1"/>
          <p:nvPr/>
        </p:nvSpPr>
        <p:spPr>
          <a:xfrm>
            <a:off x="3242855" y="4890254"/>
            <a:ext cx="60938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sv-SE" sz="2800" i="0" dirty="0">
                <a:solidFill>
                  <a:srgbClr val="000000"/>
                </a:solidFill>
                <a:effectLst/>
                <a:latin typeface="Helvetica Neue"/>
                <a:hlinkClick r:id="rId2"/>
              </a:rPr>
              <a:t>Börja släktforska</a:t>
            </a:r>
            <a:endParaRPr lang="sv-SE" sz="280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DC4D8C9-94ED-4212-AEE9-3FAD5603C213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632" y="531237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89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2570922" y="1722784"/>
            <a:ext cx="65730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4000" dirty="0"/>
              <a:t>”Att släktforska innebär en resa genom tiden tillsammans med sina förfäder”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1EBF576-08C8-4CAE-9C27-2FF9DDE3A9BD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038" y="419946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45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39">
            <a:extLst>
              <a:ext uri="{FF2B5EF4-FFF2-40B4-BE49-F238E27FC236}">
                <a16:creationId xmlns:a16="http://schemas.microsoft.com/office/drawing/2014/main" id="{E9DD5513-BE22-42D3-8ADB-B8887D4E8DE1}"/>
              </a:ext>
            </a:extLst>
          </p:cNvPr>
          <p:cNvSpPr txBox="1"/>
          <p:nvPr/>
        </p:nvSpPr>
        <p:spPr>
          <a:xfrm>
            <a:off x="2560319" y="2067951"/>
            <a:ext cx="6977575" cy="37762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seniornetsalem.se</a:t>
            </a:r>
            <a:endParaRPr lang="sv-S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Christer Karlsson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Släktforskartips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Slut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2021-03-11</a:t>
            </a:r>
            <a:endParaRPr lang="sv-SE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hlinkClick r:id="rId3"/>
            <a:extLst>
              <a:ext uri="{FF2B5EF4-FFF2-40B4-BE49-F238E27FC236}">
                <a16:creationId xmlns:a16="http://schemas.microsoft.com/office/drawing/2014/main" id="{6BCC718E-A73A-4F82-867F-8238B4A189E3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146" y="466538"/>
            <a:ext cx="4599708" cy="1454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025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ötter">
            <a:hlinkClick r:id="rId2"/>
            <a:extLst>
              <a:ext uri="{FF2B5EF4-FFF2-40B4-BE49-F238E27FC236}">
                <a16:creationId xmlns:a16="http://schemas.microsoft.com/office/drawing/2014/main" id="{40861E08-367B-4FBE-95A6-8B83EBCE4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992" y="1238323"/>
            <a:ext cx="5545170" cy="315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0348895-B6EE-41EA-B17A-27D85C2EE7A9}"/>
              </a:ext>
            </a:extLst>
          </p:cNvPr>
          <p:cNvSpPr txBox="1"/>
          <p:nvPr/>
        </p:nvSpPr>
        <p:spPr>
          <a:xfrm>
            <a:off x="2967432" y="4820193"/>
            <a:ext cx="5695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Sveriges Släktforskarförbund: Rötter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967E6D1-6526-4894-9B1C-F77CBAFD1450}"/>
              </a:ext>
            </a:extLst>
          </p:cNvPr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35" y="363676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93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art - Riksarkivet">
            <a:hlinkClick r:id="rId2"/>
            <a:extLst>
              <a:ext uri="{FF2B5EF4-FFF2-40B4-BE49-F238E27FC236}">
                <a16:creationId xmlns:a16="http://schemas.microsoft.com/office/drawing/2014/main" id="{FBB6EF94-A07A-4706-88D3-AE0295433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665113"/>
            <a:ext cx="3589677" cy="130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4591484C-C529-4B99-A7CD-AB84DB313A14}"/>
              </a:ext>
            </a:extLst>
          </p:cNvPr>
          <p:cNvSpPr txBox="1"/>
          <p:nvPr/>
        </p:nvSpPr>
        <p:spPr>
          <a:xfrm>
            <a:off x="1188721" y="3239589"/>
            <a:ext cx="1008774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3600" b="0" i="0" dirty="0">
                <a:solidFill>
                  <a:srgbClr val="4646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Vad får jag se:</a:t>
            </a:r>
          </a:p>
          <a:p>
            <a:pPr algn="l"/>
            <a:r>
              <a:rPr lang="sv-SE" sz="3600" b="0" i="0" dirty="0">
                <a:solidFill>
                  <a:srgbClr val="4646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 flesta arkivhandlingarna får vem som helst titta på - med vissa undantag, till exempel om handlingarna är sekretessbelagda eller om det krävs särskilt tillstånd för att man ska få se dem.</a:t>
            </a:r>
          </a:p>
        </p:txBody>
      </p:sp>
      <p:pic>
        <p:nvPicPr>
          <p:cNvPr id="6146" name="Picture 2" descr="ArkivDigital">
            <a:hlinkClick r:id="rId4"/>
            <a:extLst>
              <a:ext uri="{FF2B5EF4-FFF2-40B4-BE49-F238E27FC236}">
                <a16:creationId xmlns:a16="http://schemas.microsoft.com/office/drawing/2014/main" id="{B4158BF8-3530-4C71-BEC6-9B32693F7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63" y="1218392"/>
            <a:ext cx="3641914" cy="57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5F28571-51A2-4631-9EFC-C54DCF812C77}"/>
              </a:ext>
            </a:extLst>
          </p:cNvPr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580" y="265202"/>
            <a:ext cx="1762496" cy="5879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F2FE188-D8D9-4CB1-949D-0022449C7E36}"/>
              </a:ext>
            </a:extLst>
          </p:cNvPr>
          <p:cNvSpPr txBox="1"/>
          <p:nvPr/>
        </p:nvSpPr>
        <p:spPr>
          <a:xfrm>
            <a:off x="874643" y="2093844"/>
            <a:ext cx="3589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0" i="0" dirty="0">
                <a:solidFill>
                  <a:srgbClr val="464646"/>
                </a:solidFill>
                <a:effectLst/>
                <a:cs typeface="Calibri" panose="020F0502020204030204" pitchFamily="34" charset="0"/>
                <a:hlinkClick r:id="rId2"/>
              </a:rPr>
              <a:t>Riksarkivets</a:t>
            </a:r>
            <a:r>
              <a:rPr lang="sv-SE" b="0" i="0" dirty="0">
                <a:solidFill>
                  <a:srgbClr val="464646"/>
                </a:solidFill>
                <a:effectLst/>
                <a:hlinkClick r:id="rId2"/>
              </a:rPr>
              <a:t> digitala arkiv, register </a:t>
            </a:r>
          </a:p>
          <a:p>
            <a:r>
              <a:rPr lang="sv-SE" b="0" i="0" dirty="0">
                <a:solidFill>
                  <a:srgbClr val="464646"/>
                </a:solidFill>
                <a:effectLst/>
                <a:hlinkClick r:id="rId2"/>
              </a:rPr>
              <a:t>och databaser 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7AA1863-B25A-45FF-8346-65C596068BF2}"/>
              </a:ext>
            </a:extLst>
          </p:cNvPr>
          <p:cNvSpPr txBox="1"/>
          <p:nvPr/>
        </p:nvSpPr>
        <p:spPr>
          <a:xfrm>
            <a:off x="5551714" y="2047677"/>
            <a:ext cx="1410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sv-SE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Arkiv Digital</a:t>
            </a:r>
            <a:endParaRPr lang="sv-SE" b="0" i="0" dirty="0">
              <a:solidFill>
                <a:srgbClr val="11111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4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2610678" y="1722784"/>
            <a:ext cx="657307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r>
              <a:rPr lang="sv-SE" sz="3200" dirty="0">
                <a:hlinkClick r:id="rId2"/>
              </a:rPr>
              <a:t>Landsarkiven i Sverige</a:t>
            </a:r>
            <a:endParaRPr lang="sv-SE" sz="3200" dirty="0"/>
          </a:p>
          <a:p>
            <a:pPr algn="ctr"/>
            <a:endParaRPr lang="sv-SE" sz="4000" dirty="0"/>
          </a:p>
        </p:txBody>
      </p:sp>
      <p:pic>
        <p:nvPicPr>
          <p:cNvPr id="4098" name="Picture 2" descr="Landsarkiv (Sverige) – Wikipedia">
            <a:hlinkClick r:id="rId2"/>
            <a:extLst>
              <a:ext uri="{FF2B5EF4-FFF2-40B4-BE49-F238E27FC236}">
                <a16:creationId xmlns:a16="http://schemas.microsoft.com/office/drawing/2014/main" id="{0D2CDA4E-FFD8-4D57-87FE-428235C69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328" y="776631"/>
            <a:ext cx="1436549" cy="326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5C8E8D4-4E6C-4FCD-8630-2C80ACB56FF1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377" y="321473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6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2610678" y="1722784"/>
            <a:ext cx="65730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4000" dirty="0"/>
          </a:p>
          <a:p>
            <a:pPr algn="ctr"/>
            <a:endParaRPr lang="sv-SE" sz="4000" dirty="0"/>
          </a:p>
        </p:txBody>
      </p:sp>
      <p:pic>
        <p:nvPicPr>
          <p:cNvPr id="10242" name="Picture 2" descr="Förstudie ska levandegöra byggnadsritningar på Stadsarkivet | Stockholms  stadsarkiv">
            <a:hlinkClick r:id="rId2"/>
            <a:extLst>
              <a:ext uri="{FF2B5EF4-FFF2-40B4-BE49-F238E27FC236}">
                <a16:creationId xmlns:a16="http://schemas.microsoft.com/office/drawing/2014/main" id="{88D29EB6-26E1-4E94-91F5-036921C4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661" y="1543463"/>
            <a:ext cx="4411111" cy="274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0F1D181-64F5-494C-8AEE-FB8EBF8DDD17}"/>
              </a:ext>
            </a:extLst>
          </p:cNvPr>
          <p:cNvSpPr txBox="1"/>
          <p:nvPr/>
        </p:nvSpPr>
        <p:spPr>
          <a:xfrm>
            <a:off x="4545874" y="4717922"/>
            <a:ext cx="35568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800" b="0" i="0" u="sng" dirty="0">
                <a:solidFill>
                  <a:srgbClr val="1A0DAB"/>
                </a:solidFill>
                <a:effectLst/>
                <a:cs typeface="Calibri" panose="020F0502020204030204" pitchFamily="34" charset="0"/>
                <a:hlinkClick r:id="rId2"/>
              </a:rPr>
              <a:t>Stockholms stadsarkiv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9E3A1E4-F3D6-414B-BC9B-EEFB82A60EF1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903" y="363676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67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2538413" y="1841242"/>
            <a:ext cx="657307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4000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pPr algn="ctr"/>
            <a:endParaRPr lang="sv-SE" sz="4000" dirty="0">
              <a:solidFill>
                <a:srgbClr val="000000"/>
              </a:solidFill>
              <a:latin typeface="Linux Libertine"/>
            </a:endParaRPr>
          </a:p>
          <a:p>
            <a:pPr algn="ctr"/>
            <a:r>
              <a:rPr lang="sv-SE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Arkiv</a:t>
            </a:r>
            <a:endParaRPr lang="sv-SE" sz="32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v-SE" sz="4000" dirty="0">
              <a:solidFill>
                <a:srgbClr val="000000"/>
              </a:solidFill>
              <a:latin typeface="Linux Libertine"/>
            </a:endParaRPr>
          </a:p>
          <a:p>
            <a:pPr algn="ctr"/>
            <a:r>
              <a:rPr lang="sv-SE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Arkivväsen i Sverige</a:t>
            </a:r>
            <a:endParaRPr lang="sv-SE" sz="32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v-SE" sz="4000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pPr algn="ctr"/>
            <a:endParaRPr lang="sv-SE" sz="4000" dirty="0"/>
          </a:p>
          <a:p>
            <a:pPr algn="ctr"/>
            <a:endParaRPr lang="sv-SE" sz="4000" dirty="0"/>
          </a:p>
        </p:txBody>
      </p:sp>
      <p:pic>
        <p:nvPicPr>
          <p:cNvPr id="9218" name="Picture 2" descr="Larsen - Rampussel Karta Sveriges Län 70 Bitar - Rekoshoppen.se">
            <a:extLst>
              <a:ext uri="{FF2B5EF4-FFF2-40B4-BE49-F238E27FC236}">
                <a16:creationId xmlns:a16="http://schemas.microsoft.com/office/drawing/2014/main" id="{7C82439E-D8C1-4A43-AE2B-0DE4FE3BE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86" y="664266"/>
            <a:ext cx="1363732" cy="174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E4C2077-17DE-4017-9B6B-67500EAD1A45}"/>
              </a:ext>
            </a:extLst>
          </p:cNvPr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511" y="370277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07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B46BD10-F97E-48A1-A6A4-A27138F439E5}"/>
              </a:ext>
            </a:extLst>
          </p:cNvPr>
          <p:cNvSpPr txBox="1"/>
          <p:nvPr/>
        </p:nvSpPr>
        <p:spPr>
          <a:xfrm>
            <a:off x="2570922" y="1722784"/>
            <a:ext cx="76067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endParaRPr lang="sv-SE" sz="4000" dirty="0"/>
          </a:p>
          <a:p>
            <a:pPr algn="ctr"/>
            <a:r>
              <a:rPr lang="sv-SE" sz="3200" dirty="0">
                <a:hlinkClick r:id="rId2"/>
              </a:rPr>
              <a:t>Sveriges hembygdsförbund</a:t>
            </a:r>
            <a:endParaRPr lang="sv-SE" sz="3200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92F5E88-FC41-4491-B0C2-7DD06B33E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2965" y="2835965"/>
            <a:ext cx="745435" cy="74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E265125A-28DE-43CF-B0C0-ABC9DE0043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931504" cy="193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6" name="Bildobjekt 5">
            <a:hlinkClick r:id="rId2"/>
            <a:extLst>
              <a:ext uri="{FF2B5EF4-FFF2-40B4-BE49-F238E27FC236}">
                <a16:creationId xmlns:a16="http://schemas.microsoft.com/office/drawing/2014/main" id="{12407BCC-8D6C-4E0F-87F8-1FCB76A69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599" y="653275"/>
            <a:ext cx="2640801" cy="27121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92DE8F0-44F9-41AC-8F4E-17E502F3B8B2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21" y="359286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43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392F5E88-FC41-4491-B0C2-7DD06B33E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2965" y="2835965"/>
            <a:ext cx="745435" cy="74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E265125A-28DE-43CF-B0C0-ABC9DE0043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931504" cy="193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1266" name="Picture 2" descr="Salems Kommun blir sponsor till Salems IF. | Salems IF">
            <a:hlinkClick r:id="rId2"/>
            <a:extLst>
              <a:ext uri="{FF2B5EF4-FFF2-40B4-BE49-F238E27FC236}">
                <a16:creationId xmlns:a16="http://schemas.microsoft.com/office/drawing/2014/main" id="{169BB486-E49A-410B-955F-63F07301E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142" y="941077"/>
            <a:ext cx="5079080" cy="378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5D3DDE9-13A5-42BE-949A-228B5DB4639C}"/>
              </a:ext>
            </a:extLst>
          </p:cNvPr>
          <p:cNvSpPr txBox="1"/>
          <p:nvPr/>
        </p:nvSpPr>
        <p:spPr>
          <a:xfrm>
            <a:off x="2896689" y="2997254"/>
            <a:ext cx="609382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sz="3200" dirty="0">
                <a:hlinkClick r:id="rId2"/>
              </a:rPr>
              <a:t>Salems Hembygdsförening</a:t>
            </a:r>
            <a:endParaRPr lang="sv-SE" sz="32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058BBBA-3320-4D71-9122-0641A22B7D90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971" y="377718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2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iki-Rötter">
            <a:hlinkClick r:id="rId2"/>
            <a:extLst>
              <a:ext uri="{FF2B5EF4-FFF2-40B4-BE49-F238E27FC236}">
                <a16:creationId xmlns:a16="http://schemas.microsoft.com/office/drawing/2014/main" id="{FE0F3284-80D2-4A52-A88C-FC9F03B09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459" y="742689"/>
            <a:ext cx="2967935" cy="356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67DF2F4C-C380-4DD9-B027-BCB46FBDFCE3}"/>
              </a:ext>
            </a:extLst>
          </p:cNvPr>
          <p:cNvSpPr txBox="1"/>
          <p:nvPr/>
        </p:nvSpPr>
        <p:spPr>
          <a:xfrm>
            <a:off x="3473060" y="4924697"/>
            <a:ext cx="50047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200" dirty="0">
                <a:hlinkClick r:id="rId2"/>
              </a:rPr>
              <a:t>Wikirötter.se</a:t>
            </a:r>
            <a:endParaRPr lang="sv-SE" sz="32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663AD30-B0AD-4D6E-9CCD-B79CAFB425F5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00" y="448700"/>
            <a:ext cx="1762496" cy="58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619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144</Words>
  <Application>Microsoft Office PowerPoint</Application>
  <PresentationFormat>Bredbild</PresentationFormat>
  <Paragraphs>89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3" baseType="lpstr">
      <vt:lpstr>Allura</vt:lpstr>
      <vt:lpstr>Arial</vt:lpstr>
      <vt:lpstr>Arial</vt:lpstr>
      <vt:lpstr>Calibri</vt:lpstr>
      <vt:lpstr>Calibri Light</vt:lpstr>
      <vt:lpstr>Helvetica Neue</vt:lpstr>
      <vt:lpstr>Linux Libertine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Karlsson</dc:creator>
  <cp:lastModifiedBy>Christer Karlsson</cp:lastModifiedBy>
  <cp:revision>12</cp:revision>
  <dcterms:created xsi:type="dcterms:W3CDTF">2021-03-09T07:31:52Z</dcterms:created>
  <dcterms:modified xsi:type="dcterms:W3CDTF">2021-03-11T17:38:52Z</dcterms:modified>
</cp:coreProperties>
</file>