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94637" autoAdjust="0"/>
  </p:normalViewPr>
  <p:slideViewPr>
    <p:cSldViewPr snapToGrid="0">
      <p:cViewPr varScale="1">
        <p:scale>
          <a:sx n="77" d="100"/>
          <a:sy n="7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21-02-08T12:10:01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5BC5-7FDE-42D5-B089-7DA4AC79FD2D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09EDC-A97D-4A63-A0C2-92F4F750D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7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BE0D-936F-4E7C-8D3C-E2C3F68B61E2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3822-F2F8-403A-B64A-C2DB109D9650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5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C44E-D963-4465-A573-82FD83AD5B41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14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37B4-F433-4BAC-8A02-47E1C6C4DFBE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37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E72-0186-49C4-9D6B-43C260B59857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6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E9A3-01C2-4C07-8566-3DC96B7C54AC}" type="datetime1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025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DE64-848C-4CD1-BAE1-DAF0AFC9E878}" type="datetime1">
              <a:rPr lang="sv-SE" smtClean="0"/>
              <a:t>2021-02-09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0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26EB-1DAE-47EB-B0C4-5A510AB189FF}" type="datetime1">
              <a:rPr lang="sv-SE" smtClean="0"/>
              <a:t>2021-02-09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1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A316-6DBB-4E04-9C8C-A8493BD313E7}" type="datetime1">
              <a:rPr lang="sv-SE" smtClean="0"/>
              <a:t>2021-02-09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099C-1B3D-4F83-B4CC-158D23970B1D}" type="datetime1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11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00C-925A-4EF5-B0BA-7A21D8CC732F}" type="datetime1">
              <a:rPr lang="sv-SE" smtClean="0"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55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8765-F73B-4E0A-91C3-5F0E368DF486}" type="datetime1">
              <a:rPr lang="sv-SE" smtClean="0"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AFD78-5D77-41EA-84F0-E850D0924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1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amilysearch.org/wiki/sv/index.php?title=Prim%C3%A4r_k%C3%A4lla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8.jpg@01D69E35.37135F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amilysearch.org/wiki/sv/index.php?title=Sekund%C3%A4r_k%C3%A4lla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8.jpg@01D69E35.37135F0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cid:image008.jpg@01D69E35.37135F0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69E35.37135F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615044"/>
            <a:ext cx="9144000" cy="1235034"/>
          </a:xfrm>
        </p:spPr>
        <p:txBody>
          <a:bodyPr>
            <a:normAutofit fontScale="90000"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Källor och källkritik i släktforskningen</a:t>
            </a:r>
            <a:b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Zoom-möte 2021-02-11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1948" y="3206338"/>
            <a:ext cx="11356258" cy="280257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Inledning -  Vad menar vi med källor och kan vi lita på dem?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Från släktforskardagarna 2019, föredrag av Michael Lundholm GF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Några exempel på primära och sekundära källor som väckt tvivel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Diskussioner om våra egna erfarenheter av olika källor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Summering – Vad måste vi tänka på som släktforskare?</a:t>
            </a:r>
          </a:p>
          <a:p>
            <a:pPr algn="l"/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58" y="587767"/>
            <a:ext cx="2101933" cy="6798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ennanteckning 4"/>
              <p14:cNvContentPartPr/>
              <p14:nvPr/>
            </p14:nvContentPartPr>
            <p14:xfrm>
              <a:off x="6721368" y="2612590"/>
              <a:ext cx="360" cy="360"/>
            </p14:xfrm>
          </p:contentPart>
        </mc:Choice>
        <mc:Fallback xmlns="">
          <p:pic>
            <p:nvPicPr>
              <p:cNvPr id="5" name="Pennanteckning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9488" y="260071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03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306286"/>
            <a:ext cx="10515600" cy="902524"/>
          </a:xfrm>
        </p:spPr>
        <p:txBody>
          <a:bodyPr>
            <a:normAutofit/>
          </a:bodyPr>
          <a:lstStyle/>
          <a:p>
            <a:pPr algn="ctr"/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Vad menar vi med en källa?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15775"/>
            <a:ext cx="10740242" cy="3861189"/>
          </a:xfrm>
        </p:spPr>
        <p:txBody>
          <a:bodyPr>
            <a:normAutofit/>
          </a:bodyPr>
          <a:lstStyle/>
          <a:p>
            <a:pPr fontAlgn="base"/>
            <a:r>
              <a:rPr lang="sv-SE" dirty="0" smtClean="0"/>
              <a:t>En </a:t>
            </a:r>
            <a:r>
              <a:rPr lang="sv-SE" dirty="0"/>
              <a:t>källa kan vara i stort sett vad som helst. Det kan vara en handskriven originalkälla som man har hittat på ett arkiv, det kan vara en sida på Internet eller en bok. </a:t>
            </a:r>
            <a:r>
              <a:rPr lang="sv-SE" dirty="0" smtClean="0"/>
              <a:t>Kanske en </a:t>
            </a:r>
            <a:r>
              <a:rPr lang="sv-SE" dirty="0"/>
              <a:t>person man har intervjuat eller i stort sett allt där man hittar underlag till sitt arbete.</a:t>
            </a:r>
          </a:p>
          <a:p>
            <a:pPr fontAlgn="base"/>
            <a:r>
              <a:rPr lang="sv-SE" dirty="0"/>
              <a:t>Men källorna har olika värde beroende på var uppgiften kommer ifrån.</a:t>
            </a:r>
          </a:p>
          <a:p>
            <a:r>
              <a:rPr lang="sv-SE" dirty="0" smtClean="0"/>
              <a:t>Källkritiken är mycket viktig. Skall man hårddra det så kan man säga: </a:t>
            </a:r>
          </a:p>
          <a:p>
            <a:pPr marL="0" indent="0">
              <a:buNone/>
            </a:pPr>
            <a:r>
              <a:rPr lang="sv-SE" dirty="0" smtClean="0"/>
              <a:t>  </a:t>
            </a:r>
            <a:r>
              <a:rPr lang="sv-SE" i="1" dirty="0" smtClean="0"/>
              <a:t>”lita inte på några andra uppgifter än de som du själv har forskat fram”.</a:t>
            </a:r>
            <a:endParaRPr lang="sv-SE" i="1" dirty="0"/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01"/>
            <a:ext cx="1631868" cy="623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3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6324" y="1056906"/>
            <a:ext cx="10515600" cy="866898"/>
          </a:xfrm>
        </p:spPr>
        <p:txBody>
          <a:bodyPr>
            <a:normAutofit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Vad menar vi med källkritik?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8194" y="2030681"/>
            <a:ext cx="10847119" cy="472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Det är med vårt källkritiska tänkande vi har uppgiften att </a:t>
            </a:r>
            <a:r>
              <a:rPr lang="sv-SE" u="sng" dirty="0"/>
              <a:t>värdera </a:t>
            </a:r>
            <a:r>
              <a:rPr lang="sv-SE" u="sng" dirty="0" smtClean="0"/>
              <a:t>källorna </a:t>
            </a:r>
            <a:r>
              <a:rPr lang="sv-SE" dirty="0"/>
              <a:t>och </a:t>
            </a:r>
            <a:r>
              <a:rPr lang="sv-SE" u="sng" dirty="0"/>
              <a:t>bedöma deras trovärdighet</a:t>
            </a:r>
            <a:r>
              <a:rPr lang="sv-SE" dirty="0"/>
              <a:t>. De principer vi har till vår hjälp med det källkritiska tänkandet är: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Äkthet 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Att källan är det den utger sig för att vara.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Tidssamband 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– Att källans berättelse har skett tidsmässigt nära händelsen den beskriver. Ju längre tid som gått mellan en händelse och dess berättelse, desto större anledning finns det att tvivla på uppgiften.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Oberoende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 – Att källuppgiften kan ”stå för sig själv”. Inte vara en avskrift eller ett referat från en annan källa (t.ex. vara en andrahandskälla).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Tendensfrihet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 – Att misstanke kan finnas om att den källa som används ger en falsk bild av verkligheten.</a:t>
            </a:r>
          </a:p>
          <a:p>
            <a:endParaRPr lang="sv-SE" dirty="0"/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01"/>
            <a:ext cx="1762496" cy="6236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7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83109"/>
            <a:ext cx="10515600" cy="884903"/>
          </a:xfrm>
        </p:spPr>
        <p:txBody>
          <a:bodyPr>
            <a:norm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Våra vanligaste källor inom släktforskningen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21974"/>
            <a:ext cx="10515600" cy="3760839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Primära källor, eller Förstahandskällor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I </a:t>
            </a:r>
            <a:r>
              <a:rPr lang="sv-SE" dirty="0"/>
              <a:t>Sverige så är vissa av de Svenska Kyrkoböckerna underlag för att kunna användas som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hlinkClick r:id="rId2" tooltip="Primär källa (sidan existerar inte)"/>
              </a:rPr>
              <a:t>primärkällor</a:t>
            </a:r>
            <a:r>
              <a:rPr lang="sv-SE" dirty="0"/>
              <a:t>. Bland dessa kan vi </a:t>
            </a:r>
            <a:r>
              <a:rPr lang="sv-SE" dirty="0" smtClean="0"/>
              <a:t>nämna födelse- </a:t>
            </a:r>
            <a:r>
              <a:rPr lang="sv-SE" dirty="0"/>
              <a:t>vigsel- och dödböckerna. Detta då de tidsmässigt nedtecknades i samband med händelsen och därmed bäst klarar tidssambandet med händelsen som de beskriver</a:t>
            </a:r>
            <a:r>
              <a:rPr lang="sv-SE" dirty="0" smtClean="0"/>
              <a:t>.</a:t>
            </a:r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01"/>
            <a:ext cx="1762496" cy="6236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0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27356"/>
            <a:ext cx="10650794" cy="5338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Sekundära 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källor, eller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Andrahandskällor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u="sng" dirty="0" smtClean="0">
                <a:solidFill>
                  <a:schemeClr val="accent1">
                    <a:lumMod val="75000"/>
                  </a:schemeClr>
                </a:solidFill>
              </a:rPr>
              <a:t>Husförhörslängderna är en 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  <a:hlinkClick r:id="rId2" tooltip="Sekundär källa (sidan existerar inte)"/>
              </a:rPr>
              <a:t>sekundär källa</a:t>
            </a:r>
            <a:r>
              <a:rPr lang="sv-SE" dirty="0" smtClean="0"/>
              <a:t> för släktforskaren. Där kan vi följa en person eller familj genom livet. Vi får också nödvändig information i en husförhörslängd för att kunna gå in och titta i en kyrkobok som kan anses vara en primärkälla.</a:t>
            </a:r>
          </a:p>
          <a:p>
            <a:pPr marL="0" indent="0">
              <a:buNone/>
            </a:pPr>
            <a:r>
              <a:rPr lang="sv-SE" u="sng" dirty="0" smtClean="0">
                <a:solidFill>
                  <a:schemeClr val="accent1">
                    <a:lumMod val="75000"/>
                  </a:schemeClr>
                </a:solidFill>
              </a:rPr>
              <a:t>Andra sekundärkällor </a:t>
            </a:r>
            <a:r>
              <a:rPr lang="sv-SE" dirty="0" smtClean="0"/>
              <a:t>är t.ex. 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bouppteckningar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, mantalslängder, roterullar o.s.v.</a:t>
            </a:r>
            <a:r>
              <a:rPr lang="sv-SE" dirty="0"/>
              <a:t> Till listan över sekundärkällor får vi också lägga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släktutredningar, tryckta böcker, CD-skivor, Internet-sidor o.s.v. 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dirty="0" smtClean="0"/>
              <a:t>Uppgifter </a:t>
            </a:r>
            <a:r>
              <a:rPr lang="sv-SE" dirty="0"/>
              <a:t>från denna typ av källor bör </a:t>
            </a:r>
            <a:r>
              <a:rPr lang="sv-SE" u="sng" dirty="0"/>
              <a:t>därför alltid kontrolleras mot en primärkälla</a:t>
            </a:r>
            <a:r>
              <a:rPr lang="sv-SE" dirty="0"/>
              <a:t>. De är dock ett stort hjälpmedel i släktforskningen och sparar mycket tid.</a:t>
            </a:r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301"/>
            <a:ext cx="1762496" cy="623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6332" y="469076"/>
            <a:ext cx="8444345" cy="617516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Mormor visste när hon var född – men inte prästen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5" y="421536"/>
            <a:ext cx="1762496" cy="58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latshållare för innehåll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9265" y="1240842"/>
            <a:ext cx="7129067" cy="1953620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5"/>
          <a:stretch>
            <a:fillRect/>
          </a:stretch>
        </p:blipFill>
        <p:spPr>
          <a:xfrm>
            <a:off x="431513" y="3566848"/>
            <a:ext cx="7129067" cy="1142285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>
          <a:blip r:embed="rId6"/>
          <a:stretch>
            <a:fillRect/>
          </a:stretch>
        </p:blipFill>
        <p:spPr>
          <a:xfrm>
            <a:off x="414197" y="5067066"/>
            <a:ext cx="7146383" cy="1084774"/>
          </a:xfrm>
          <a:prstGeom prst="rect">
            <a:avLst/>
          </a:prstGeom>
        </p:spPr>
      </p:pic>
      <p:pic>
        <p:nvPicPr>
          <p:cNvPr id="9" name="Bildobjekt 8"/>
          <p:cNvPicPr/>
          <p:nvPr/>
        </p:nvPicPr>
        <p:blipFill>
          <a:blip r:embed="rId7"/>
          <a:stretch>
            <a:fillRect/>
          </a:stretch>
        </p:blipFill>
        <p:spPr>
          <a:xfrm>
            <a:off x="8003969" y="1230752"/>
            <a:ext cx="3740728" cy="2153716"/>
          </a:xfrm>
          <a:prstGeom prst="rect">
            <a:avLst/>
          </a:prstGeom>
        </p:spPr>
      </p:pic>
      <p:pic>
        <p:nvPicPr>
          <p:cNvPr id="10" name="Bildobjekt 9" descr="C:\Users\R olf\Pictures\Mina bilder\Rolfs släkt\Gravar i Stockholm\DSC01145 Skogskyrkogården  grav 32 1 34 42611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9" y="3777381"/>
            <a:ext cx="3438525" cy="25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431513" y="3145194"/>
            <a:ext cx="618304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Kumla (T) C:8 (1873-1893) Bild 25 / sid 21    </a:t>
            </a: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Född 1875-11-</a:t>
            </a:r>
            <a:r>
              <a:rPr lang="sv-SE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31513" y="4659865"/>
            <a:ext cx="647992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Almby (T) AI:25 (1896-1900) Bild 195 / sid 185   </a:t>
            </a: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Född 1875-11-</a:t>
            </a:r>
            <a:r>
              <a:rPr lang="sv-SE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81048" y="6117702"/>
            <a:ext cx="727953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Almby (T) AIIa:1 (1901-1905) Bild 2250 / sid 211   </a:t>
            </a: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Född 1875-11-</a:t>
            </a:r>
            <a:r>
              <a:rPr lang="sv-SE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920842" y="3391647"/>
            <a:ext cx="4049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Dödbok 1860-2017 </a:t>
            </a: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Född 1875-11-</a:t>
            </a:r>
            <a:r>
              <a:rPr lang="sv-SE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sv-SE" sz="2000" dirty="0"/>
          </a:p>
        </p:txBody>
      </p:sp>
      <p:sp>
        <p:nvSpPr>
          <p:cNvPr id="14" name="Rektangel 13"/>
          <p:cNvSpPr/>
          <p:nvPr/>
        </p:nvSpPr>
        <p:spPr>
          <a:xfrm>
            <a:off x="7920842" y="6410190"/>
            <a:ext cx="312579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Graven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Född 1875-11-</a:t>
            </a:r>
            <a:r>
              <a:rPr lang="sv-SE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???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7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0" y="338298"/>
            <a:ext cx="1762496" cy="587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2648198" y="403055"/>
            <a:ext cx="86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Morfars farfar Peter Snygg – en soldat på villovägar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80220" y="1331846"/>
            <a:ext cx="6952791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Jag påstår </a:t>
            </a: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 Peter Snygg: </a:t>
            </a: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föddes </a:t>
            </a:r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Lilla Klobo, Högsby (H) </a:t>
            </a:r>
            <a:r>
              <a:rPr lang="sv-SE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1796-09-07</a:t>
            </a:r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(CI:4 sid </a:t>
            </a: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157)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gifter sig i Målilla (H) 1818-11-20 </a:t>
            </a: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(C4 sid 33)</a:t>
            </a:r>
            <a:endParaRPr lang="sv-SE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dog i Målebo, Södra Vi (H) 1841-04-21 (CI:5 sid 623) 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4" y="3117795"/>
            <a:ext cx="6801777" cy="120081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35" y="4507039"/>
            <a:ext cx="6801777" cy="2031873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7</a:t>
            </a:fld>
            <a:endParaRPr lang="sv-SE"/>
          </a:p>
        </p:txBody>
      </p:sp>
      <p:cxnSp>
        <p:nvCxnSpPr>
          <p:cNvPr id="16" name="Rak koppling 15"/>
          <p:cNvCxnSpPr/>
          <p:nvPr/>
        </p:nvCxnSpPr>
        <p:spPr>
          <a:xfrm>
            <a:off x="7563465" y="1331846"/>
            <a:ext cx="73742" cy="5245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7742904" y="1179871"/>
            <a:ext cx="431966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Men:</a:t>
            </a:r>
          </a:p>
          <a:p>
            <a:endParaRPr lang="sv-SE" dirty="0" smtClean="0"/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husförhören 1789-1817 saknas ofta hans födelsedata, ibland anges att han är född </a:t>
            </a: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1801</a:t>
            </a:r>
          </a:p>
          <a:p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en flyttnotis år 1812 är han född </a:t>
            </a: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1798</a:t>
            </a:r>
          </a:p>
          <a:p>
            <a:endParaRPr lang="sv-S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generalmönsterrullan år 1822 är han 23 år, dvs född </a:t>
            </a: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1799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och heter Peter </a:t>
            </a:r>
            <a:r>
              <a:rPr lang="sv-S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Jacobsson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Snygg och år 1829 heter han </a:t>
            </a:r>
            <a:r>
              <a:rPr lang="sv-S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Peter Isacsson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Snygg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Enl. dödboken var född </a:t>
            </a: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1798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r>
              <a:rPr lang="sv-S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jag hittat rätt person?</a:t>
            </a:r>
            <a:endParaRPr lang="sv-S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64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433301"/>
            <a:ext cx="1762496" cy="587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3111336" y="728890"/>
            <a:ext cx="754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Summering - Vad måste vi tänka på ?</a:t>
            </a:r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771896" y="1531917"/>
            <a:ext cx="110526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Leta först där Du står, prata med släkten, sök fotografier och gamla brev, läs vad andra har forskat fram. Värdera informationen.</a:t>
            </a:r>
          </a:p>
          <a:p>
            <a:endParaRPr lang="sv-S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Skilj på förstahandskällor och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andrahandskällor</a:t>
            </a:r>
          </a:p>
          <a:p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Födelse- vigsel- och dödböcker fungerar som bojar i släktforskningen, men vi måste vara säkra på det är samma ”Erik Andersson” som vi har hittat i dessa böcker</a:t>
            </a:r>
          </a:p>
          <a:p>
            <a:endParaRPr lang="sv-S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 vi måste också hitta bryggorna mellan förstahandskällorna, t.ex. i husförhörslängder, brev och bouppteckningar</a:t>
            </a:r>
          </a:p>
          <a:p>
            <a:endParaRPr lang="sv-S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Försök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att bedöma trovärdigheten i de andrahandskällor som vi hittat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viktigt: </a:t>
            </a:r>
            <a:r>
              <a:rPr lang="sv-SE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Registrera alltid Dina resultat, och notera alltid källhänvisningar i Din släktforskning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9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02524" y="2066306"/>
            <a:ext cx="10046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Släktforskarna måste skänka en tacksamhetens tanke till de tusentals präster som förr i tiden präntade ner uppgifter om sina församlingsbor i kyrkböckerna.</a:t>
            </a:r>
          </a:p>
          <a:p>
            <a:endParaRPr lang="sv-S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 samtidigt måste vi tänka på att de bara var vanliga människor med fel och brister, de kunde slarva och göra misstag precis som vi.</a:t>
            </a:r>
            <a:endParaRPr lang="sv-SE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22617" y="985653"/>
            <a:ext cx="320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Slutord</a:t>
            </a:r>
            <a:endParaRPr lang="sv-SE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 descr="cid:image008.jpg@01D69E35.37135F0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" y="397676"/>
            <a:ext cx="1762496" cy="587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FD78-5D77-41EA-84F0-E850D09241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7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828</Words>
  <Application>Microsoft Office PowerPoint</Application>
  <PresentationFormat>Bredbild</PresentationFormat>
  <Paragraphs>88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Office-tema</vt:lpstr>
      <vt:lpstr>Källor och källkritik i släktforskningen Zoom-möte 2021-02-11</vt:lpstr>
      <vt:lpstr>Vad menar vi med en källa?</vt:lpstr>
      <vt:lpstr>Vad menar vi med källkritik?</vt:lpstr>
      <vt:lpstr>Våra vanligaste källor inom släktforskningen</vt:lpstr>
      <vt:lpstr>PowerPoint-presentation</vt:lpstr>
      <vt:lpstr>Mormor visste när hon var född – men inte prästen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Källor och källkritik i släktforskningen Zoom-möte 2021-02-11</dc:title>
  <dc:creator>Rolf Carlén</dc:creator>
  <cp:lastModifiedBy>Rolf Carlén</cp:lastModifiedBy>
  <cp:revision>46</cp:revision>
  <dcterms:created xsi:type="dcterms:W3CDTF">2021-02-05T12:21:05Z</dcterms:created>
  <dcterms:modified xsi:type="dcterms:W3CDTF">2021-02-09T15:16:32Z</dcterms:modified>
</cp:coreProperties>
</file>