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sldIdLst>
    <p:sldId id="256" r:id="rId2"/>
    <p:sldId id="257" r:id="rId3"/>
    <p:sldId id="291" r:id="rId4"/>
    <p:sldId id="290" r:id="rId5"/>
    <p:sldId id="267" r:id="rId6"/>
    <p:sldId id="259" r:id="rId7"/>
    <p:sldId id="260" r:id="rId8"/>
    <p:sldId id="258" r:id="rId9"/>
    <p:sldId id="289" r:id="rId10"/>
    <p:sldId id="261" r:id="rId11"/>
    <p:sldId id="264" r:id="rId12"/>
    <p:sldId id="262" r:id="rId13"/>
    <p:sldId id="265" r:id="rId14"/>
    <p:sldId id="263" r:id="rId15"/>
    <p:sldId id="269" r:id="rId16"/>
    <p:sldId id="270" r:id="rId17"/>
    <p:sldId id="281" r:id="rId18"/>
    <p:sldId id="282" r:id="rId19"/>
    <p:sldId id="266" r:id="rId20"/>
    <p:sldId id="284" r:id="rId21"/>
    <p:sldId id="285" r:id="rId22"/>
    <p:sldId id="280" r:id="rId23"/>
    <p:sldId id="279" r:id="rId24"/>
    <p:sldId id="29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15AFEA4-7638-41AE-9725-FD2CE0EEF9A4}">
          <p14:sldIdLst>
            <p14:sldId id="256"/>
            <p14:sldId id="257"/>
            <p14:sldId id="291"/>
            <p14:sldId id="290"/>
            <p14:sldId id="267"/>
            <p14:sldId id="259"/>
            <p14:sldId id="260"/>
            <p14:sldId id="258"/>
            <p14:sldId id="289"/>
            <p14:sldId id="261"/>
            <p14:sldId id="264"/>
            <p14:sldId id="262"/>
            <p14:sldId id="265"/>
            <p14:sldId id="263"/>
            <p14:sldId id="269"/>
            <p14:sldId id="270"/>
            <p14:sldId id="281"/>
            <p14:sldId id="282"/>
            <p14:sldId id="266"/>
            <p14:sldId id="284"/>
            <p14:sldId id="285"/>
            <p14:sldId id="280"/>
            <p14:sldId id="27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 Sandin" initials="LS" lastIdx="1" clrIdx="0">
    <p:extLst>
      <p:ext uri="{19B8F6BF-5375-455C-9EA6-DF929625EA0E}">
        <p15:presenceInfo xmlns:p15="http://schemas.microsoft.com/office/powerpoint/2012/main" userId="c643b75104a888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11031-841B-4B42-B609-A0CBEB17F80A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464A94-4AB0-451A-A019-B06E0FB5283A}">
      <dgm:prSet/>
      <dgm:spPr/>
      <dgm:t>
        <a:bodyPr/>
        <a:lstStyle/>
        <a:p>
          <a:r>
            <a:rPr lang="en-US"/>
            <a:t>TACK !</a:t>
          </a:r>
        </a:p>
      </dgm:t>
    </dgm:pt>
    <dgm:pt modelId="{14671E9A-48D2-410B-93EE-AD9BEA33BD03}" type="parTrans" cxnId="{05AD99F8-D380-41A4-9563-44662B0A148B}">
      <dgm:prSet/>
      <dgm:spPr/>
      <dgm:t>
        <a:bodyPr/>
        <a:lstStyle/>
        <a:p>
          <a:endParaRPr lang="en-US"/>
        </a:p>
      </dgm:t>
    </dgm:pt>
    <dgm:pt modelId="{8C7F61D4-B2C3-4A1A-8C21-8449C5E99AAC}" type="sibTrans" cxnId="{05AD99F8-D380-41A4-9563-44662B0A148B}">
      <dgm:prSet/>
      <dgm:spPr/>
      <dgm:t>
        <a:bodyPr/>
        <a:lstStyle/>
        <a:p>
          <a:endParaRPr lang="en-US"/>
        </a:p>
      </dgm:t>
    </dgm:pt>
    <dgm:pt modelId="{ACC416F9-DC07-4B8C-AA27-B1E233F577EB}" type="pres">
      <dgm:prSet presAssocID="{A1B11031-841B-4B42-B609-A0CBEB17F80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sv-SE"/>
        </a:p>
      </dgm:t>
    </dgm:pt>
    <dgm:pt modelId="{8B29E7B8-AC82-4BA4-BF2D-E85F4202F3FD}" type="pres">
      <dgm:prSet presAssocID="{5F464A94-4AB0-451A-A019-B06E0FB5283A}" presName="fir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5AD99F8-D380-41A4-9563-44662B0A148B}" srcId="{A1B11031-841B-4B42-B609-A0CBEB17F80A}" destId="{5F464A94-4AB0-451A-A019-B06E0FB5283A}" srcOrd="0" destOrd="0" parTransId="{14671E9A-48D2-410B-93EE-AD9BEA33BD03}" sibTransId="{8C7F61D4-B2C3-4A1A-8C21-8449C5E99AAC}"/>
    <dgm:cxn modelId="{7B7E359C-ABCE-402A-A01D-A0E918E80E92}" type="presOf" srcId="{A1B11031-841B-4B42-B609-A0CBEB17F80A}" destId="{ACC416F9-DC07-4B8C-AA27-B1E233F577EB}" srcOrd="0" destOrd="0" presId="urn:microsoft.com/office/officeart/2005/8/layout/bProcess2"/>
    <dgm:cxn modelId="{4B758358-B1C9-4FB9-B9A5-B883EB7F4B49}" type="presOf" srcId="{5F464A94-4AB0-451A-A019-B06E0FB5283A}" destId="{8B29E7B8-AC82-4BA4-BF2D-E85F4202F3FD}" srcOrd="0" destOrd="0" presId="urn:microsoft.com/office/officeart/2005/8/layout/bProcess2"/>
    <dgm:cxn modelId="{553AEB77-8D19-449B-BB50-FFBD7920329B}" type="presParOf" srcId="{ACC416F9-DC07-4B8C-AA27-B1E233F577EB}" destId="{8B29E7B8-AC82-4BA4-BF2D-E85F4202F3FD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E7B8-AC82-4BA4-BF2D-E85F4202F3FD}">
      <dsp:nvSpPr>
        <dsp:cNvPr id="0" name=""/>
        <dsp:cNvSpPr/>
      </dsp:nvSpPr>
      <dsp:spPr>
        <a:xfrm>
          <a:off x="3083309" y="1178"/>
          <a:ext cx="4348981" cy="43489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/>
            <a:t>TACK !</a:t>
          </a:r>
        </a:p>
      </dsp:txBody>
      <dsp:txXfrm>
        <a:off x="3720203" y="638072"/>
        <a:ext cx="3075193" cy="3075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F3C6-765F-4D9C-9D7F-FF930BF6E123}" type="datetimeFigureOut">
              <a:rPr lang="sv-SE" smtClean="0"/>
              <a:t>2021-02-27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D7043-7F37-4C4A-8DD0-B36E55E7FE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454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0129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är ett utdrag från en jämförelse av testföretagen gjord av Svenska Sällskapet för Genetisk Genealogi (</a:t>
            </a:r>
            <a:r>
              <a:rPr lang="sv-SE" dirty="0" err="1"/>
              <a:t>ssgg</a:t>
            </a:r>
            <a:r>
              <a:rPr lang="sv-SE" dirty="0"/>
              <a:t>), gjord 2019.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493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7222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3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få veta </a:t>
            </a:r>
            <a:r>
              <a:rPr lang="sv-SE" dirty="0" err="1"/>
              <a:t>haplogrupp</a:t>
            </a:r>
            <a:r>
              <a:rPr lang="sv-SE" dirty="0"/>
              <a:t> måste man göra ett Y-DNA (män) eller </a:t>
            </a:r>
            <a:r>
              <a:rPr lang="sv-SE" dirty="0" err="1"/>
              <a:t>mtDNA</a:t>
            </a:r>
            <a:r>
              <a:rPr lang="sv-SE" dirty="0"/>
              <a:t>-test (kvinnor)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25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073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är tips om några hemsidor med matnyttig information om DNA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30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66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730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33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477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11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Normalpris c:a 99$ men rea några gånger per år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97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Normalpris för det </a:t>
            </a:r>
            <a:r>
              <a:rPr lang="sv-SE" dirty="0" err="1"/>
              <a:t>autosomala</a:t>
            </a:r>
            <a:r>
              <a:rPr lang="sv-SE" dirty="0"/>
              <a:t> (</a:t>
            </a:r>
            <a:r>
              <a:rPr lang="sv-SE" dirty="0" err="1"/>
              <a:t>Family</a:t>
            </a:r>
            <a:r>
              <a:rPr lang="sv-SE" dirty="0"/>
              <a:t> </a:t>
            </a:r>
            <a:r>
              <a:rPr lang="sv-SE" dirty="0" err="1"/>
              <a:t>Finder</a:t>
            </a:r>
            <a:r>
              <a:rPr lang="sv-SE" dirty="0"/>
              <a:t>) $79, Y-DNA $119, </a:t>
            </a:r>
            <a:r>
              <a:rPr lang="sv-SE" dirty="0" err="1"/>
              <a:t>mtDNA</a:t>
            </a:r>
            <a:r>
              <a:rPr lang="sv-SE" dirty="0"/>
              <a:t> $159 – men mycket ofta rea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4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Normalpris 820 kr + leveransavgift på 75 kr. Har också reor några ggr/år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41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99 Euro för det </a:t>
            </a:r>
            <a:r>
              <a:rPr lang="sv-SE" dirty="0" err="1"/>
              <a:t>autosomala</a:t>
            </a:r>
            <a:r>
              <a:rPr lang="sv-SE" dirty="0"/>
              <a:t> för släktforskning, 169 Euro för Släktforskning + hälsa. Har inte vetskap om några reor här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D7043-7F37-4C4A-8DD0-B36E55E7FE8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555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2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8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4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6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4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D4ABA013-0939-4293-B39F-3B85576FB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22250" y="1219200"/>
            <a:ext cx="373689" cy="373689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Graphic 10">
            <a:extLst>
              <a:ext uri="{FF2B5EF4-FFF2-40B4-BE49-F238E27FC236}">
                <a16:creationId xmlns:a16="http://schemas.microsoft.com/office/drawing/2014/main" id="{51E206C0-387B-4108-8BD3-D98A4DA7EC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5890" y="28456"/>
            <a:ext cx="1977027" cy="1977027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BEF4C55-C65B-4330-92BB-BEC0C51EE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4" y="728905"/>
            <a:ext cx="5893683" cy="3184274"/>
          </a:xfrm>
        </p:spPr>
        <p:txBody>
          <a:bodyPr anchor="b">
            <a:normAutofit/>
          </a:bodyPr>
          <a:lstStyle/>
          <a:p>
            <a:pPr algn="l"/>
            <a:r>
              <a:rPr lang="sv-SE" sz="5400" dirty="0"/>
              <a:t>DNA – ett verktyg för släktforskare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1B41B50-E7DC-4FFA-B54C-02A53C362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53" y="4072044"/>
            <a:ext cx="5912715" cy="1495379"/>
          </a:xfrm>
        </p:spPr>
        <p:txBody>
          <a:bodyPr>
            <a:normAutofit/>
          </a:bodyPr>
          <a:lstStyle/>
          <a:p>
            <a:pPr algn="l"/>
            <a:r>
              <a:rPr lang="sv-SE" sz="2200" dirty="0" err="1"/>
              <a:t>SeniorNet</a:t>
            </a:r>
            <a:r>
              <a:rPr lang="sv-SE" sz="2200" dirty="0"/>
              <a:t> Salem</a:t>
            </a:r>
          </a:p>
          <a:p>
            <a:pPr algn="l"/>
            <a:r>
              <a:rPr lang="sv-SE" sz="2200" dirty="0"/>
              <a:t>25/2 2021</a:t>
            </a:r>
          </a:p>
          <a:p>
            <a:pPr algn="l"/>
            <a:r>
              <a:rPr lang="sv-SE" sz="2200" dirty="0"/>
              <a:t>Lil Sandin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120F4-0D67-4008-ACCE-57F0E5C5C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9" r="-2" b="-2"/>
          <a:stretch/>
        </p:blipFill>
        <p:spPr>
          <a:xfrm>
            <a:off x="7330303" y="1"/>
            <a:ext cx="4851171" cy="6858000"/>
          </a:xfrm>
          <a:prstGeom prst="rect">
            <a:avLst/>
          </a:prstGeom>
        </p:spPr>
      </p:pic>
      <p:sp useBgFill="1">
        <p:nvSpPr>
          <p:cNvPr id="17" name="Graphic 10">
            <a:extLst>
              <a:ext uri="{FF2B5EF4-FFF2-40B4-BE49-F238E27FC236}">
                <a16:creationId xmlns:a16="http://schemas.microsoft.com/office/drawing/2014/main" id="{74A68384-D945-4F45-B9FB-C5A00DCC9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67314" y="5207478"/>
            <a:ext cx="719888" cy="719888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A453600-8C1A-418A-82B5-F601AE92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4" y="392981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9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F4222-BE0C-46CC-8D0D-6EC91367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 mest vanliga testföretagen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F66993-E63B-4BEE-A3EF-210A9AF9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4 aktörer: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Ancestry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Family</a:t>
            </a:r>
            <a:r>
              <a:rPr lang="sv-SE" dirty="0"/>
              <a:t> </a:t>
            </a:r>
            <a:r>
              <a:rPr lang="sv-SE" dirty="0" err="1"/>
              <a:t>Tree</a:t>
            </a:r>
            <a:r>
              <a:rPr lang="sv-SE" dirty="0"/>
              <a:t> DNA (FTDNA)</a:t>
            </a:r>
          </a:p>
          <a:p>
            <a:pPr marL="0" indent="0">
              <a:buNone/>
            </a:pPr>
            <a:r>
              <a:rPr lang="sv-SE" dirty="0"/>
              <a:t>My </a:t>
            </a:r>
            <a:r>
              <a:rPr lang="sv-SE" dirty="0" err="1"/>
              <a:t>Heritage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23andMe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265A5E-BC8E-4D87-BEE8-81E62271F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964" y="550584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C04D51-106B-4043-BF41-8C3A5F56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Ancestry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5CCF51-8925-4C27-B617-59A6DB1E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Baserat i </a:t>
            </a:r>
            <a:r>
              <a:rPr lang="sv-SE" dirty="0" err="1"/>
              <a:t>Provo</a:t>
            </a:r>
            <a:r>
              <a:rPr lang="sv-SE" dirty="0"/>
              <a:t>, Utah, USA</a:t>
            </a:r>
          </a:p>
          <a:p>
            <a:pPr marL="0" indent="0">
              <a:buNone/>
            </a:pPr>
            <a:r>
              <a:rPr lang="sv-SE" dirty="0"/>
              <a:t>Hemsida - svenska</a:t>
            </a:r>
          </a:p>
          <a:p>
            <a:pPr marL="0" indent="0">
              <a:buNone/>
            </a:pPr>
            <a:r>
              <a:rPr lang="sv-SE" dirty="0"/>
              <a:t>Störst databas - men mest amerikaner. Bra när man söker emigrantättlingar i USA</a:t>
            </a:r>
          </a:p>
          <a:p>
            <a:pPr marL="0" indent="0">
              <a:buNone/>
            </a:pPr>
            <a:r>
              <a:rPr lang="sv-SE" dirty="0"/>
              <a:t>Krav på betalt abonnemang för att se alla resultat och verktyg</a:t>
            </a:r>
          </a:p>
          <a:p>
            <a:pPr marL="0" indent="0">
              <a:buNone/>
            </a:pPr>
            <a:r>
              <a:rPr lang="sv-SE" dirty="0"/>
              <a:t>Typ av test: Autosomalt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521341-8A74-45D0-B2CB-4F0CECFB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5" y="365125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B6C17-E684-4E88-B275-25F9F963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Family</a:t>
            </a:r>
            <a:r>
              <a:rPr lang="sv-SE" dirty="0"/>
              <a:t> </a:t>
            </a:r>
            <a:r>
              <a:rPr lang="sv-SE" dirty="0" err="1"/>
              <a:t>Tree</a:t>
            </a:r>
            <a:r>
              <a:rPr lang="sv-SE" dirty="0"/>
              <a:t> DNA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B0B4CD-7B4E-4077-A93E-3ABD0C2DA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Baserat i Houston, Texas, USA</a:t>
            </a:r>
          </a:p>
          <a:p>
            <a:pPr marL="0" indent="0">
              <a:buNone/>
            </a:pPr>
            <a:r>
              <a:rPr lang="sv-SE" dirty="0"/>
              <a:t>Hemsida - engelska</a:t>
            </a:r>
          </a:p>
          <a:p>
            <a:pPr marL="0" indent="0">
              <a:buNone/>
            </a:pPr>
            <a:r>
              <a:rPr lang="sv-SE" dirty="0"/>
              <a:t>Favorit bland många släktforskare och det företag de flesta i Skandinavien använder. Bra täckning i övriga Europa</a:t>
            </a:r>
          </a:p>
          <a:p>
            <a:pPr marL="0" indent="0">
              <a:buNone/>
            </a:pPr>
            <a:r>
              <a:rPr lang="sv-SE" dirty="0"/>
              <a:t>Man betalar för DNA-kit och eventuella uppgraderingar från autosomalt DNA-test till Y-DNA/</a:t>
            </a:r>
            <a:r>
              <a:rPr lang="sv-SE" dirty="0" err="1"/>
              <a:t>mtDNA</a:t>
            </a:r>
            <a:r>
              <a:rPr lang="sv-SE" dirty="0"/>
              <a:t> och nytt prov behöver ej skickas in för de analyserna (sparas i 25 år)</a:t>
            </a:r>
          </a:p>
          <a:p>
            <a:pPr marL="0" indent="0">
              <a:buNone/>
            </a:pPr>
            <a:r>
              <a:rPr lang="sv-SE" dirty="0"/>
              <a:t>Inget krav på betalt abonnemang för att se alla resultat och verktyg</a:t>
            </a:r>
          </a:p>
          <a:p>
            <a:pPr marL="0" indent="0">
              <a:buNone/>
            </a:pPr>
            <a:r>
              <a:rPr lang="sv-SE" dirty="0"/>
              <a:t>Typ av test: Autosomalt, Y-DNA på olika nivåer, </a:t>
            </a:r>
            <a:r>
              <a:rPr lang="sv-SE" dirty="0" err="1"/>
              <a:t>mtDNA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E3566BD-C742-4EB6-AC7F-6C28CEBEF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817" y="465744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CCDB4B-61FD-42AC-895B-CF88B83E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My </a:t>
            </a:r>
            <a:r>
              <a:rPr lang="sv-SE" dirty="0" err="1"/>
              <a:t>Heritage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212974-93DA-447B-8EDB-08F781721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Israeliskt företag med miljontals släktforskare över hela världen som kunder</a:t>
            </a:r>
          </a:p>
          <a:p>
            <a:pPr marL="0" indent="0">
              <a:buNone/>
            </a:pPr>
            <a:r>
              <a:rPr lang="sv-SE" dirty="0"/>
              <a:t>Hemsida - svenska</a:t>
            </a:r>
          </a:p>
          <a:p>
            <a:pPr marL="0" indent="0">
              <a:buNone/>
            </a:pPr>
            <a:r>
              <a:rPr lang="sv-SE" dirty="0"/>
              <a:t>God täckning i Europa och Skandinavien</a:t>
            </a:r>
          </a:p>
          <a:p>
            <a:pPr marL="0" indent="0">
              <a:buNone/>
            </a:pPr>
            <a:r>
              <a:rPr lang="sv-SE" dirty="0"/>
              <a:t>Krav på betalt abonnemang för att se alla resultat och verktyg</a:t>
            </a:r>
          </a:p>
          <a:p>
            <a:pPr marL="0" indent="0">
              <a:buNone/>
            </a:pPr>
            <a:r>
              <a:rPr lang="sv-SE" dirty="0"/>
              <a:t>Typ av test: Autosomalt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804FB3-CD01-4481-8E37-DC78BEA2E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647" y="399256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8E6B1A-BF65-45A5-8B86-2B586432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23andMe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D92322-5818-403F-ABC6-6DA6A5FC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Baserat i Kalifornien, USA</a:t>
            </a:r>
          </a:p>
          <a:p>
            <a:pPr marL="0" indent="0">
              <a:buNone/>
            </a:pPr>
            <a:r>
              <a:rPr lang="sv-SE" dirty="0"/>
              <a:t>Hemsida - engelska</a:t>
            </a:r>
          </a:p>
          <a:p>
            <a:pPr marL="0" indent="0">
              <a:buNone/>
            </a:pPr>
            <a:r>
              <a:rPr lang="sv-SE" dirty="0"/>
              <a:t>Erbjuder även test som inkluderar information om olika sjukdomsgener och hälsoaspekter</a:t>
            </a:r>
          </a:p>
          <a:p>
            <a:pPr marL="0" indent="0">
              <a:buNone/>
            </a:pPr>
            <a:r>
              <a:rPr lang="sv-SE" dirty="0"/>
              <a:t>God täckning i USA och Europa</a:t>
            </a:r>
          </a:p>
          <a:p>
            <a:pPr marL="0" indent="0">
              <a:buNone/>
            </a:pPr>
            <a:r>
              <a:rPr lang="sv-SE" dirty="0"/>
              <a:t>Inga krav på betalt abonnemang för att se alla resultat och verktyg</a:t>
            </a:r>
          </a:p>
          <a:p>
            <a:pPr marL="0" indent="0">
              <a:buNone/>
            </a:pPr>
            <a:r>
              <a:rPr lang="sv-SE" dirty="0"/>
              <a:t>Typ av test: Autosomalt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A70B34-D875-4EC5-853F-DE5ECB0E4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4" y="399256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AEC62-BF08-4F92-AF98-D5B6DDFB5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Jämförelse av testföretagen</a:t>
            </a:r>
          </a:p>
        </p:txBody>
      </p:sp>
      <p:pic>
        <p:nvPicPr>
          <p:cNvPr id="5" name="Platshållare för innehåll 4" descr="En bild som visar bord&#10;&#10;Automatiskt genererad beskrivning">
            <a:extLst>
              <a:ext uri="{FF2B5EF4-FFF2-40B4-BE49-F238E27FC236}">
                <a16:creationId xmlns:a16="http://schemas.microsoft.com/office/drawing/2014/main" id="{604A8E5D-5F7B-4BB4-99B5-FADEB649A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19" y="1825625"/>
            <a:ext cx="6804561" cy="4351338"/>
          </a:xfr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CAD2E36-D65B-47C0-9D1C-E805A7ED9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257" y="475170"/>
            <a:ext cx="2667000" cy="62865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1F35FA72-77CF-4767-8E7C-7D6AB22BBAC1}"/>
              </a:ext>
            </a:extLst>
          </p:cNvPr>
          <p:cNvSpPr/>
          <p:nvPr/>
        </p:nvSpPr>
        <p:spPr>
          <a:xfrm>
            <a:off x="5049520" y="3429000"/>
            <a:ext cx="436880" cy="401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B42AB03-9258-4464-91E7-60C31C6A571E}"/>
              </a:ext>
            </a:extLst>
          </p:cNvPr>
          <p:cNvSpPr/>
          <p:nvPr/>
        </p:nvSpPr>
        <p:spPr>
          <a:xfrm>
            <a:off x="5080000" y="3830320"/>
            <a:ext cx="1280160" cy="629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5BFF2B1-B5AB-4C5F-B247-2307DCE2DCE7}"/>
              </a:ext>
            </a:extLst>
          </p:cNvPr>
          <p:cNvSpPr/>
          <p:nvPr/>
        </p:nvSpPr>
        <p:spPr>
          <a:xfrm>
            <a:off x="5049520" y="3830320"/>
            <a:ext cx="1280160" cy="629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4EEF0-B2A5-4AA6-859F-2B1596DEE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412" y="5686717"/>
            <a:ext cx="3863748" cy="6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AB804-2E06-4D36-B4F3-7570E6AA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Gedmatch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8BE7DC-79FA-4048-86D3-A85A48E6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i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Gedmatch</a:t>
            </a:r>
            <a:r>
              <a:rPr lang="sv-SE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sv-SE" b="0" i="0" dirty="0">
                <a:solidFill>
                  <a:srgbClr val="6A6B6C"/>
                </a:solidFill>
                <a:effectLst/>
              </a:rPr>
              <a:t>är den ”öppna” databas dit du kan ladda upp dina DNA-data från ett test hos något av testföretagen </a:t>
            </a:r>
          </a:p>
          <a:p>
            <a:pPr marL="0" indent="0">
              <a:buNone/>
            </a:pPr>
            <a:r>
              <a:rPr lang="sv-SE" b="0" i="0" dirty="0">
                <a:solidFill>
                  <a:srgbClr val="6A6B6C"/>
                </a:solidFill>
                <a:effectLst/>
              </a:rPr>
              <a:t>Då får du matchningar med andra som laddat upp sina resultat från andra företag och där finns också bra funktioner för att jämföra personers DNA-matchning i detalj och mycket annat</a:t>
            </a:r>
          </a:p>
          <a:p>
            <a:pPr marL="0" indent="0">
              <a:buNone/>
            </a:pPr>
            <a:r>
              <a:rPr lang="sv-SE" dirty="0">
                <a:solidFill>
                  <a:srgbClr val="6A6B6C"/>
                </a:solidFill>
              </a:rPr>
              <a:t>Kan </a:t>
            </a:r>
            <a:r>
              <a:rPr lang="sv-SE" dirty="0" err="1">
                <a:solidFill>
                  <a:srgbClr val="6A6B6C"/>
                </a:solidFill>
              </a:rPr>
              <a:t>bl</a:t>
            </a:r>
            <a:r>
              <a:rPr lang="sv-SE" dirty="0">
                <a:solidFill>
                  <a:srgbClr val="6A6B6C"/>
                </a:solidFill>
              </a:rPr>
              <a:t> a användas av polisen i jakten på grova våldsbrottslingar eller oidentifierade mordoffer</a:t>
            </a:r>
            <a:endParaRPr lang="sv-SE" b="0" i="0" dirty="0">
              <a:solidFill>
                <a:srgbClr val="6A6B6C"/>
              </a:solidFill>
              <a:effectLst/>
            </a:endParaRPr>
          </a:p>
          <a:p>
            <a:pPr marL="0" indent="0">
              <a:buNone/>
            </a:pPr>
            <a:endParaRPr lang="sv-SE" dirty="0">
              <a:solidFill>
                <a:srgbClr val="6A6B6C"/>
              </a:solidFill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08842B8-3894-4367-9E91-F8A87263D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391" y="406326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CC49BB-D171-4E81-8E2F-D18A890BA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Ditt </a:t>
            </a:r>
            <a:r>
              <a:rPr lang="sv-SE" dirty="0" err="1"/>
              <a:t>autosomala</a:t>
            </a:r>
            <a:r>
              <a:rPr lang="sv-SE" dirty="0"/>
              <a:t> DNA-resultat	</a:t>
            </a:r>
            <a:br>
              <a:rPr lang="sv-SE" dirty="0"/>
            </a:br>
            <a:r>
              <a:rPr lang="sv-SE" dirty="0"/>
              <a:t>- det här får du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AB38DB-EDA9-4031-B17C-8FE4F1087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Lista med andra testade personer som har någon del av sitt DNA identiskt med ditt DNA</a:t>
            </a:r>
          </a:p>
          <a:p>
            <a:pPr marL="0" indent="0">
              <a:buNone/>
            </a:pPr>
            <a:r>
              <a:rPr lang="sv-SE" dirty="0"/>
              <a:t>Släktmatchningar blandat på både din mammas och din pappas sida</a:t>
            </a:r>
          </a:p>
          <a:p>
            <a:pPr marL="0" indent="0">
              <a:buNone/>
            </a:pPr>
            <a:r>
              <a:rPr lang="sv-SE" dirty="0"/>
              <a:t>DNA-företagen har olika verktyg för att närmare ta reda på hur släktskapet ser ut och hur man kan räkna ut om det är på mamma- eller pappa-sidan</a:t>
            </a:r>
          </a:p>
          <a:p>
            <a:pPr marL="0" indent="0">
              <a:buNone/>
            </a:pPr>
            <a:r>
              <a:rPr lang="sv-SE" dirty="0"/>
              <a:t>Etnicitetsuppskattning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1F6F18C-8687-45C0-93D6-929D4F8E3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122" y="399256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24C58-A401-40CA-ADEC-15AE5DBA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Ditt </a:t>
            </a:r>
            <a:r>
              <a:rPr lang="sv-SE" dirty="0" err="1"/>
              <a:t>autosomala</a:t>
            </a:r>
            <a:r>
              <a:rPr lang="sv-SE" dirty="0"/>
              <a:t> DNA-resultat </a:t>
            </a:r>
            <a:br>
              <a:rPr lang="sv-SE" dirty="0"/>
            </a:br>
            <a:r>
              <a:rPr lang="sv-SE" dirty="0"/>
              <a:t>– det här får du </a:t>
            </a:r>
            <a:r>
              <a:rPr lang="sv-SE" b="1" dirty="0">
                <a:solidFill>
                  <a:srgbClr val="FF0000"/>
                </a:solidFill>
              </a:rPr>
              <a:t>inte</a:t>
            </a:r>
            <a:r>
              <a:rPr lang="sv-SE" dirty="0"/>
              <a:t>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AB266A-FCD5-45FD-9E4D-BD01BF91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>
                <a:solidFill>
                  <a:srgbClr val="FF0000"/>
                </a:solidFill>
              </a:rPr>
              <a:t>Färdigt släktträd</a:t>
            </a:r>
          </a:p>
          <a:p>
            <a:pPr marL="0" indent="0">
              <a:buNone/>
            </a:pPr>
            <a:r>
              <a:rPr lang="sv-SE" dirty="0"/>
              <a:t>Dina </a:t>
            </a:r>
            <a:r>
              <a:rPr lang="sv-SE" dirty="0" err="1"/>
              <a:t>haplogrupper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8A5F625-05D0-404B-8F84-25102935E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403" y="366712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32079-AAF8-4323-8CCD-8A83042C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Tänk på!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B25502-4F9A-4E08-B032-21657747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Ett DNA-test ljuger inte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Okända släktskap kan dyka upp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Oönskade släktband likaså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Är vetskap om genetiska sjukdomar/hälsoaspekter önskvärd?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4BD1F92-58CD-4C55-AF00-F3E44A38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695" y="569438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01C355-F690-4C48-8AE7-2476D16B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FD524A-298D-40BB-AB6F-2B8840526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Släktforska med DNA – Föredrag Peter Sjölund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Varför ska jag göra ett DNA-test?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Tre typer av DNA-test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Vilken typ av test skall jag välja?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Syfte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 mest vanliga testföretagen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Jämförelse av testföretagen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Gedmatch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Autosomalt test - Det här får du/Det här får du inte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Tänk på….</a:t>
            </a:r>
          </a:p>
          <a:p>
            <a:pPr>
              <a:buFont typeface="Wingdings" panose="05000000000000000000" pitchFamily="2" charset="2"/>
              <a:buChar char="Ø"/>
            </a:pP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A22E143-962C-4A3F-8CDE-9F10D96E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232" y="218404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24643-2A93-4B91-8A8C-D0482748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Lästips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BDC4338-FD5D-40B4-81F7-2B557192A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549" y="1982919"/>
            <a:ext cx="2664183" cy="370059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2007F68-C9F1-491F-A4B9-07D2DA5FA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34" y="2597193"/>
            <a:ext cx="2664183" cy="38956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EF6D35D-920A-4B6D-BF5A-C1E54961A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368" y="2347236"/>
            <a:ext cx="2670279" cy="414563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6AB7D68-C944-4DD5-92EE-08A9ADEA2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164" y="50912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8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EE125A-7BA9-44C0-9A0C-5A9289DBC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Lästips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C31CDA-B182-4CB8-B27E-2836BCBF6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424EE6-9CC7-44AB-8716-6F613D13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18" y="1859513"/>
            <a:ext cx="3286029" cy="432853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C83CFA6-0CB7-46D5-A69A-F6E456AD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5358"/>
            <a:ext cx="3286029" cy="449169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BF364E7-AB79-4606-883D-423416495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177" y="550948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30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745E55-9648-48C0-837B-0CAE8512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Hemsidor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A6C028-39D3-49C7-908A-56874E92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ssgg.se		petersjolund.se			sagersten.nu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903A706C-EE83-4FDD-AD58-381F33356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2" y="2913339"/>
            <a:ext cx="4872571" cy="202072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DF3393D-4D14-4854-9C90-7752866CF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95049"/>
            <a:ext cx="4462659" cy="252396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60F076E-80C1-44A1-B781-6B3104015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3521" y="510588"/>
            <a:ext cx="2670279" cy="63403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0FDDDC0-303D-45B6-988A-83F9BADD2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863" y="5286481"/>
            <a:ext cx="4355969" cy="12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D9F6C-3411-4E80-8F7B-D2FBFCE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Facebook-grupper</a:t>
            </a:r>
          </a:p>
        </p:txBody>
      </p:sp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1909CB4F-70AC-44B3-80D5-237F16B4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7" y="2387555"/>
            <a:ext cx="3617046" cy="11422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A117B21-6E8B-4EF0-A2D9-0AAAD2B27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7" y="3861664"/>
            <a:ext cx="4488180" cy="1325880"/>
          </a:xfrm>
          <a:prstGeom prst="rect">
            <a:avLst/>
          </a:prstGeom>
        </p:spPr>
      </p:pic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00F81D7A-83EC-46DA-8E12-87D3A5B6D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46" y="2958667"/>
            <a:ext cx="3017520" cy="164592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972FD33-57B3-4039-8CE6-C397A3BC9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526" y="568120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9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F973802-0522-4525-B14E-F8720086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617" y="1130215"/>
            <a:ext cx="2664183" cy="62794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7BC5895-5011-4BD5-BBD8-7C8633A7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6D4860D5-E89D-42BC-94CC-026BA2295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5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0DEA7-7CB0-4472-8401-A9C61BD5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4FC680-E7F3-4A6C-9E9D-208D44B73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Lästips/Hemsidor/Facebook-grupper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Hur ser matchningslistan ut i FTDNA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MyHeritage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DBD041D-36E5-4A83-9318-8E2714559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700" y="540504"/>
            <a:ext cx="2664183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331343-EC04-413A-9385-50CBC858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Släktforska med DNA </a:t>
            </a:r>
            <a:br>
              <a:rPr lang="sv-SE" dirty="0"/>
            </a:br>
            <a:r>
              <a:rPr lang="sv-SE" dirty="0"/>
              <a:t>– Föredrag Peter Sjölund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7E8304A-9DD2-486E-A2E6-CBEAE1A6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98" y="1933779"/>
            <a:ext cx="2602827" cy="275382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B5D188C-0DFE-4250-8FCA-0109D6DAB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24" y="568474"/>
            <a:ext cx="2664183" cy="62794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E36C6CC-ABDA-425B-B226-61294840E27D}"/>
              </a:ext>
            </a:extLst>
          </p:cNvPr>
          <p:cNvSpPr txBox="1"/>
          <p:nvPr/>
        </p:nvSpPr>
        <p:spPr>
          <a:xfrm>
            <a:off x="3733014" y="1906754"/>
            <a:ext cx="753618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Peter </a:t>
            </a:r>
            <a:r>
              <a:rPr lang="en-US" sz="2800" b="0" i="0" dirty="0" err="1">
                <a:effectLst/>
              </a:rPr>
              <a:t>är</a:t>
            </a:r>
            <a:r>
              <a:rPr lang="en-US" sz="2800" b="0" i="0" dirty="0">
                <a:effectLst/>
              </a:rPr>
              <a:t> DNA-</a:t>
            </a:r>
            <a:r>
              <a:rPr lang="en-US" sz="2800" b="0" i="0" dirty="0" err="1">
                <a:effectLst/>
              </a:rPr>
              <a:t>släktforskaren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som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fått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tiotusentals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personer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i</a:t>
            </a:r>
            <a:r>
              <a:rPr lang="en-US" sz="2800" b="0" i="0" dirty="0">
                <a:effectLst/>
              </a:rPr>
              <a:t> Sverige </a:t>
            </a:r>
            <a:r>
              <a:rPr lang="en-US" sz="2800" b="0" i="0" dirty="0" err="1">
                <a:effectLst/>
              </a:rPr>
              <a:t>och</a:t>
            </a:r>
            <a:r>
              <a:rPr lang="en-US" sz="2800" b="0" i="0" dirty="0">
                <a:effectLst/>
              </a:rPr>
              <a:t> Norden </a:t>
            </a:r>
            <a:r>
              <a:rPr lang="en-US" sz="2800" b="0" i="0" dirty="0" err="1">
                <a:effectLst/>
              </a:rPr>
              <a:t>att</a:t>
            </a:r>
            <a:r>
              <a:rPr lang="en-US" sz="2800" b="0" i="0" dirty="0">
                <a:effectLst/>
              </a:rPr>
              <a:t> DNA-</a:t>
            </a:r>
            <a:r>
              <a:rPr lang="en-US" sz="2800" b="0" i="0" dirty="0" err="1">
                <a:effectLst/>
              </a:rPr>
              <a:t>testa</a:t>
            </a:r>
            <a:r>
              <a:rPr lang="en-US" sz="2800" b="0" i="0" dirty="0">
                <a:effectLst/>
              </a:rPr>
              <a:t> sig </a:t>
            </a:r>
            <a:r>
              <a:rPr lang="en-US" sz="2800" b="0" i="0" dirty="0" err="1">
                <a:effectLst/>
              </a:rPr>
              <a:t>för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att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utforska</a:t>
            </a:r>
            <a:r>
              <a:rPr lang="en-US" sz="2800" b="0" i="0" dirty="0">
                <a:effectLst/>
              </a:rPr>
              <a:t> sin </a:t>
            </a:r>
            <a:r>
              <a:rPr lang="en-US" sz="2800" b="0" i="0" dirty="0" err="1">
                <a:effectLst/>
              </a:rPr>
              <a:t>släkt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och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sitt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ursprung</a:t>
            </a:r>
            <a:r>
              <a:rPr lang="en-US" sz="2800" b="0" i="0" dirty="0">
                <a:effectLst/>
              </a:rPr>
              <a:t>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Han brinner </a:t>
            </a:r>
            <a:r>
              <a:rPr lang="en-US" sz="2800" b="0" i="0" dirty="0" err="1">
                <a:effectLst/>
              </a:rPr>
              <a:t>för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att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göra</a:t>
            </a:r>
            <a:r>
              <a:rPr lang="en-US" sz="2800" b="0" i="0" dirty="0">
                <a:effectLst/>
              </a:rPr>
              <a:t> den </a:t>
            </a:r>
            <a:r>
              <a:rPr lang="en-US" sz="2800" b="0" i="0" dirty="0" err="1">
                <a:effectLst/>
              </a:rPr>
              <a:t>komplicerade</a:t>
            </a:r>
            <a:r>
              <a:rPr lang="en-US" sz="2800" b="0" i="0" dirty="0">
                <a:effectLst/>
              </a:rPr>
              <a:t> DNA-</a:t>
            </a:r>
            <a:r>
              <a:rPr lang="en-US" sz="2800" b="0" i="0" dirty="0" err="1">
                <a:effectLst/>
              </a:rPr>
              <a:t>tekniken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tillgänglig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på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ett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enkelt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sätt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för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alla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och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delar</a:t>
            </a:r>
            <a:r>
              <a:rPr lang="en-US" sz="2800" b="0" i="0" dirty="0">
                <a:effectLst/>
              </a:rPr>
              <a:t> med sig av sin </a:t>
            </a:r>
            <a:r>
              <a:rPr lang="en-US" sz="2800" b="0" i="0" dirty="0" err="1">
                <a:effectLst/>
              </a:rPr>
              <a:t>kunskap</a:t>
            </a:r>
            <a:r>
              <a:rPr lang="en-US" sz="2800" b="0" i="0" dirty="0">
                <a:effectLst/>
              </a:rPr>
              <a:t> via </a:t>
            </a:r>
            <a:r>
              <a:rPr lang="en-US" sz="2800" b="0" i="0" dirty="0" err="1">
                <a:effectLst/>
              </a:rPr>
              <a:t>föreläsningar</a:t>
            </a:r>
            <a:r>
              <a:rPr lang="en-US" sz="2800" b="0" i="0" dirty="0">
                <a:effectLst/>
              </a:rPr>
              <a:t>, </a:t>
            </a:r>
            <a:r>
              <a:rPr lang="en-US" sz="2800" b="0" i="0" dirty="0" err="1">
                <a:effectLst/>
              </a:rPr>
              <a:t>böcker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och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kurser</a:t>
            </a:r>
            <a:r>
              <a:rPr lang="en-US" sz="2800" b="0" i="0" dirty="0">
                <a:effectLst/>
              </a:rPr>
              <a:t>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Han </a:t>
            </a:r>
            <a:r>
              <a:rPr lang="en-US" sz="2800" b="0" i="0" dirty="0" err="1">
                <a:effectLst/>
              </a:rPr>
              <a:t>är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även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rikskänd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som</a:t>
            </a:r>
            <a:r>
              <a:rPr lang="en-US" sz="2800" b="0" i="0" dirty="0">
                <a:effectLst/>
              </a:rPr>
              <a:t> den </a:t>
            </a:r>
            <a:r>
              <a:rPr lang="en-US" sz="2800" b="0" i="0" dirty="0" err="1">
                <a:effectLst/>
              </a:rPr>
              <a:t>släktforskare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som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löste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dubbelmordet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i</a:t>
            </a:r>
            <a:r>
              <a:rPr lang="en-US" sz="2800" b="0" i="0" dirty="0">
                <a:effectLst/>
              </a:rPr>
              <a:t> Linköping.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41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5ADD6-60E6-4587-98C3-380FAA33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ska jag göra ett DNA-test?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66FCC9E-6721-41A8-BFED-17D433F9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Verifiera din traditionella släktforskning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Hitta fader okänd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Få kontakt med släktingar världen över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Kartlägga släkten bortom skriftliga källor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F6EB073-FFBC-4F63-9EAF-9AB1BEC76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5" y="230188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C4B258-860B-4A30-96EF-02860A6D5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Univers" panose="020B0503020202020204" pitchFamily="34" charset="0"/>
              </a:rPr>
              <a:t>Tre typer av DNA-test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8BF90F-205F-49A1-9647-6E194790D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</a:rPr>
              <a:t>Autosomalt DNA (alla)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Univers" panose="020B0503020202020204" pitchFamily="34" charset="0"/>
              </a:rPr>
              <a:t>hitta nu levande släktingar (upp till 5-10-männingar) via </a:t>
            </a:r>
            <a:r>
              <a:rPr lang="sv-SE" b="1" dirty="0">
                <a:latin typeface="Univers" panose="020B0503020202020204" pitchFamily="34" charset="0"/>
              </a:rPr>
              <a:t>alla </a:t>
            </a:r>
            <a:r>
              <a:rPr lang="sv-SE" dirty="0">
                <a:latin typeface="Univers" panose="020B0503020202020204" pitchFamily="34" charset="0"/>
              </a:rPr>
              <a:t>grenar i ditt anträd</a:t>
            </a:r>
          </a:p>
          <a:p>
            <a:pPr marL="0" indent="0">
              <a:buNone/>
            </a:pPr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</a:rPr>
              <a:t>Y-DNA (män)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Univers" panose="020B0503020202020204" pitchFamily="34" charset="0"/>
              </a:rPr>
              <a:t>hitta andra testade personer som är släkt med din raka fädernelinje via sin raka fädernelinje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Univers" panose="020B0503020202020204" pitchFamily="34" charset="0"/>
              </a:rPr>
              <a:t>få reda på hur din rakt uppstigande fädernelinje migrerat från Afrika för 100 000 år sedan</a:t>
            </a:r>
          </a:p>
          <a:p>
            <a:pPr marL="0" indent="0">
              <a:buNone/>
            </a:pPr>
            <a:r>
              <a:rPr lang="sv-SE" b="1" dirty="0" err="1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</a:rPr>
              <a:t>mtDNA</a:t>
            </a:r>
            <a:r>
              <a:rPr lang="sv-SE" b="1" dirty="0">
                <a:solidFill>
                  <a:schemeClr val="accent1">
                    <a:lumMod val="75000"/>
                  </a:schemeClr>
                </a:solidFill>
                <a:latin typeface="Univers" panose="020B0503020202020204" pitchFamily="34" charset="0"/>
              </a:rPr>
              <a:t> (kvinnor och män)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Univers" panose="020B0503020202020204" pitchFamily="34" charset="0"/>
              </a:rPr>
              <a:t>hitta andra testade personer som är släkt med dina raka mödernelinje via sin raka mödernelinje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Univers" panose="020B0503020202020204" pitchFamily="34" charset="0"/>
              </a:rPr>
              <a:t>få reda på hur din rakt uppstigande kvinnolinje migrerat från Afrika för 100 000 år sedan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A97A100-B7D4-4AEE-8B26-335A9A62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232" y="340338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7D1815-4C8F-4721-80E2-0550D2C4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Tre typer av DNA-test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3BF3C1-EF17-4164-807C-2E5BBB20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Var och en av testtyperna har sina fördelar, beroende på ditt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syfte</a:t>
            </a:r>
          </a:p>
          <a:p>
            <a:pPr mar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Kom bara ihåg att det är viktigt att du har en bra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släktforskning</a:t>
            </a: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via vanliga källor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botten</a:t>
            </a: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Ett DNA-test kan bara visa </a:t>
            </a:r>
            <a:r>
              <a:rPr lang="sv-SE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två personer är släkt och ungefär på vilket avstånd. För att veta </a:t>
            </a:r>
            <a:r>
              <a:rPr lang="sv-SE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hur</a:t>
            </a:r>
            <a:r>
              <a:rPr lang="sv-SE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ni är släkt krävs en släktutredning via traditionell släktforskning.</a:t>
            </a:r>
            <a:endParaRPr lang="sv-S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539BC8F-A0FB-4C87-BF03-DD309CB9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634" y="366712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8C272-0FF8-4638-9376-C09B0129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typ av test skall jag välja?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71749E-E0C1-4615-A584-A591730D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Det beror på…..</a:t>
            </a:r>
          </a:p>
          <a:p>
            <a:pPr marL="0" indent="0">
              <a:buNone/>
            </a:pPr>
            <a:r>
              <a:rPr lang="sv-SE" dirty="0"/>
              <a:t>- vilket </a:t>
            </a:r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syfte</a:t>
            </a:r>
            <a:r>
              <a:rPr lang="sv-SE" dirty="0"/>
              <a:t> du har!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78E97CC-89EB-4566-BB28-9174E00D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379" y="365125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5AE27-E505-4084-A370-02A5132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A76B3EE-20F1-41B9-8585-B245BB8C7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993136"/>
            <a:ext cx="8438135" cy="1400747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99A9FE5-7872-40D2-945C-98BDE3111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5966"/>
            <a:ext cx="8441183" cy="71674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0ACFC13-58AE-4B9B-A635-A4864FF3C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9" y="1125047"/>
            <a:ext cx="8481423" cy="795528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1A7A7D8C-ABFB-48DE-B82A-1F4507256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9" y="1746490"/>
            <a:ext cx="8481423" cy="262520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DEAF45-F370-4A0D-88CD-250E72312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28702"/>
            <a:ext cx="8438135" cy="73849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06F5C17-47BB-402D-ACA0-704403F78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9502" y="335247"/>
            <a:ext cx="2667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152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AnalogousFromLightSeedLeftStep">
      <a:dk1>
        <a:srgbClr val="000000"/>
      </a:dk1>
      <a:lt1>
        <a:srgbClr val="FFFFFF"/>
      </a:lt1>
      <a:dk2>
        <a:srgbClr val="233A3E"/>
      </a:dk2>
      <a:lt2>
        <a:srgbClr val="E8E5E2"/>
      </a:lt2>
      <a:accent1>
        <a:srgbClr val="77A6E2"/>
      </a:accent1>
      <a:accent2>
        <a:srgbClr val="46B0C2"/>
      </a:accent2>
      <a:accent3>
        <a:srgbClr val="54B49A"/>
      </a:accent3>
      <a:accent4>
        <a:srgbClr val="4CB76E"/>
      </a:accent4>
      <a:accent5>
        <a:srgbClr val="58B74E"/>
      </a:accent5>
      <a:accent6>
        <a:srgbClr val="7EAF49"/>
      </a:accent6>
      <a:hlink>
        <a:srgbClr val="997E5C"/>
      </a:hlink>
      <a:folHlink>
        <a:srgbClr val="7F7F7F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898</Words>
  <Application>Microsoft Office PowerPoint</Application>
  <PresentationFormat>Bredbild</PresentationFormat>
  <Paragraphs>129</Paragraphs>
  <Slides>24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3" baseType="lpstr">
      <vt:lpstr>Arial</vt:lpstr>
      <vt:lpstr>Calibri</vt:lpstr>
      <vt:lpstr>Courier New</vt:lpstr>
      <vt:lpstr>Open sans</vt:lpstr>
      <vt:lpstr>Segoe UI</vt:lpstr>
      <vt:lpstr>Times New Roman</vt:lpstr>
      <vt:lpstr>Univers</vt:lpstr>
      <vt:lpstr>Wingdings</vt:lpstr>
      <vt:lpstr>MinimalXOVTI</vt:lpstr>
      <vt:lpstr>DNA – ett verktyg för släktforskare</vt:lpstr>
      <vt:lpstr>Innehåll </vt:lpstr>
      <vt:lpstr>Innehåll</vt:lpstr>
      <vt:lpstr>Släktforska med DNA  – Föredrag Peter Sjölund</vt:lpstr>
      <vt:lpstr>Varför ska jag göra ett DNA-test?</vt:lpstr>
      <vt:lpstr>Tre typer av DNA-test</vt:lpstr>
      <vt:lpstr>Tre typer av DNA-test forts</vt:lpstr>
      <vt:lpstr>Vilken typ av test skall jag välja?</vt:lpstr>
      <vt:lpstr>PowerPoint-presentation</vt:lpstr>
      <vt:lpstr>De mest vanliga testföretagen</vt:lpstr>
      <vt:lpstr>Ancestry</vt:lpstr>
      <vt:lpstr>Family Tree DNA</vt:lpstr>
      <vt:lpstr>My Heritage</vt:lpstr>
      <vt:lpstr>23andMe</vt:lpstr>
      <vt:lpstr>Jämförelse av testföretagen</vt:lpstr>
      <vt:lpstr>Gedmatch</vt:lpstr>
      <vt:lpstr>Ditt autosomala DNA-resultat  - det här får du</vt:lpstr>
      <vt:lpstr>Ditt autosomala DNA-resultat  – det här får du inte </vt:lpstr>
      <vt:lpstr>Tänk på!</vt:lpstr>
      <vt:lpstr>Lästips</vt:lpstr>
      <vt:lpstr>Lästips</vt:lpstr>
      <vt:lpstr>Hemsidor</vt:lpstr>
      <vt:lpstr>Facebook-grupper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och släktforskning</dc:title>
  <dc:creator>Lil Sandin</dc:creator>
  <cp:lastModifiedBy>Rolf Carlén</cp:lastModifiedBy>
  <cp:revision>104</cp:revision>
  <cp:lastPrinted>2021-02-12T13:51:55Z</cp:lastPrinted>
  <dcterms:created xsi:type="dcterms:W3CDTF">2020-12-30T11:00:08Z</dcterms:created>
  <dcterms:modified xsi:type="dcterms:W3CDTF">2021-02-27T15:23:40Z</dcterms:modified>
</cp:coreProperties>
</file>